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8" r:id="rId4"/>
    <p:sldId id="278" r:id="rId5"/>
    <p:sldId id="284" r:id="rId6"/>
    <p:sldId id="280" r:id="rId7"/>
    <p:sldId id="281" r:id="rId8"/>
    <p:sldId id="285" r:id="rId9"/>
    <p:sldId id="279" r:id="rId10"/>
    <p:sldId id="283" r:id="rId11"/>
    <p:sldId id="286" r:id="rId12"/>
    <p:sldId id="28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627"/>
    <a:srgbClr val="F2ECE5"/>
    <a:srgbClr val="4E867D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8" autoAdjust="0"/>
    <p:restoredTop sz="94693"/>
  </p:normalViewPr>
  <p:slideViewPr>
    <p:cSldViewPr snapToGrid="0">
      <p:cViewPr>
        <p:scale>
          <a:sx n="72" d="100"/>
          <a:sy n="72" d="100"/>
        </p:scale>
        <p:origin x="116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B28D-0BC2-4A34-A53F-1891938352D4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A5867-13D6-4F27-939B-99F45B44B6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301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5867-13D6-4F27-939B-99F45B44B6F2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662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5867-13D6-4F27-939B-99F45B44B6F2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526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5867-13D6-4F27-939B-99F45B44B6F2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161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6CB29-F229-3936-74CD-7223B5E56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868AD3-C3CC-0881-3567-407EB3FB2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0C81DE-627E-D170-D447-E92EEE96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48AD08-11EE-1B86-E177-C7946A5F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E677AD-0ED6-3AFE-5575-2C5D151F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37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D2CCD-5C62-0496-6C7D-FFBE8867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534E0F-4A90-911A-779C-30E75CED5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0D79F-7D5A-D783-0733-59AFA81D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4F1D6-97D0-7BB4-3228-C15619DD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8049C7-6AD9-AC5C-E538-5B94DA06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0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E28428-CBD4-9E4E-9A40-DC17B7789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D817F8-76CC-B430-279A-7654017F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082F8-594E-4C38-B2FF-9F27AC3A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3386CE-7AB7-E12D-9EFD-A332F502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E7E31-41B5-4513-4DD0-21548280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716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C07CF-8850-267B-F6AC-7430F073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E682E-EA7A-20DA-16FE-44CFB86CA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F13B6-23B9-AE1F-2B00-AB7F29CF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D588E9-8FF9-0AA3-A1A6-46B59E99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1D3B3-3A78-150F-BA6A-55C36704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73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8F468-5E41-023F-2094-61DD3FEF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0D8CD9-949F-3177-EF05-CF72E2B0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7EC11-15A5-6B28-803A-9B274F6A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D3809B-6BEB-7816-CE6E-1D69DDCA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44C67-C7F6-84BA-FC29-3CAC5ABF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69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0FF50-1385-1C72-AA4B-186B5F33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A11CE3-E65B-A3F2-8595-1ECD77702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870548-8019-8655-5450-639E1B384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21EDC0-0A15-E828-FDAC-51D4992F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BC6E48-A9DD-9D7C-029F-5E0DE56A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00ABE-522E-D0DC-3500-A51553E9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073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44C9B-09A2-41B2-BA64-6D6CB919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B27567-2A01-AB5A-0CA4-C4B9DD43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C2A799-3227-3599-1C0C-5E662EFC6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13D5DB-E50A-BD21-E8F5-9764D546E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5E6EE8-37D0-2D8B-93A3-B49E4D73F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432E48-03A8-C878-9E8E-B8F683DF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15472F-CDA2-6680-A112-F58DA53E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535B07-F762-21FB-D987-F67E715D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98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C6A28-8833-B311-735D-1C51EA9B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388F0-0982-C891-67B6-583A46C4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49D66E-9A40-2730-779C-AED8C835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C66FB7-0720-D195-D303-7FB2552D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61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0ADC06-5343-BF8C-854A-AB9F0386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EFA86A-DC35-3BD3-2471-A4FDCB93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0EFA93-E0BA-6E62-BB27-AD8CC5E2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3C1B3-E1EA-2326-B1C1-514BD2E0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DD1961-60B6-C563-B71E-716F4EF29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BE7ECB-1B33-E156-A1E9-7BDD1ED5E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4E2CCC-4BEB-0713-A3C5-5AC761BB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AEE18B-E0C7-28B6-BBEF-687A5579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0081C8-A1D3-7104-2397-BE21EF49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095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1BABB-AD4D-2454-F83E-912EC9BB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0A6F42-DA1A-8DAC-7377-3F9CB8113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AACB8E-1D80-3F53-9BF3-A03615A68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010174-FF04-6DD8-CFBA-CB31AE17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475054-DBAD-B605-9A43-4CE3E210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E7F1B9-0B54-F56D-1C34-3C66D068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950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7343B8-6080-27AF-A1BD-586EB684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5A932D-C7A6-1912-3C6C-AF8CCF5C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06C32-77CE-40F4-F7A4-CFFD83777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51942-7422-882F-7189-9D7EFA6B6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0536C7-E0E4-0315-0C5D-F4AD8344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555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fif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fif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jfif"/><Relationship Id="rId30" Type="http://schemas.openxmlformats.org/officeDocument/2006/relationships/image" Target="../media/image29.png"/><Relationship Id="rId35" Type="http://schemas.microsoft.com/office/2007/relationships/hdphoto" Target="../media/hdphoto1.wdp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fif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fif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jfif"/><Relationship Id="rId30" Type="http://schemas.openxmlformats.org/officeDocument/2006/relationships/image" Target="../media/image29.png"/><Relationship Id="rId35" Type="http://schemas.microsoft.com/office/2007/relationships/hdphoto" Target="../media/hdphoto2.wdp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7" Type="http://schemas.openxmlformats.org/officeDocument/2006/relationships/image" Target="../media/image47.jpeg"/><Relationship Id="rId12" Type="http://schemas.openxmlformats.org/officeDocument/2006/relationships/image" Target="../media/image59.jpeg"/><Relationship Id="rId17" Type="http://schemas.openxmlformats.org/officeDocument/2006/relationships/image" Target="../media/image64.png"/><Relationship Id="rId2" Type="http://schemas.openxmlformats.org/officeDocument/2006/relationships/image" Target="../media/image27.pn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F54F3A4-4FC8-972D-7741-4D2D7CC5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69" y="0"/>
            <a:ext cx="1133066" cy="1133066"/>
          </a:xfrm>
          <a:prstGeom prst="rect">
            <a:avLst/>
          </a:prstGeom>
        </p:spPr>
      </p:pic>
      <p:pic>
        <p:nvPicPr>
          <p:cNvPr id="20" name="Image 19" descr="Une image contenant fleur, plante&#10;&#10;Description générée automatiquement">
            <a:extLst>
              <a:ext uri="{FF2B5EF4-FFF2-40B4-BE49-F238E27FC236}">
                <a16:creationId xmlns:a16="http://schemas.microsoft.com/office/drawing/2014/main" id="{2D38B203-942A-E26C-1663-B95F4F0A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93" y="1236009"/>
            <a:ext cx="1152649" cy="10513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2CE153-BFD4-2567-A3B8-7528C9699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" y="398490"/>
            <a:ext cx="2405781" cy="5585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1FDFDA-A9AD-F6F8-5C46-F63C9576C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6" y="4751829"/>
            <a:ext cx="1080000" cy="108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624BB0-E47A-AB30-BEAE-4DFFE7724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72" y="5526454"/>
            <a:ext cx="1617340" cy="108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7B6294-7CBB-ED1B-5FC4-E5C0A6BD8D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 b="6453"/>
          <a:stretch/>
        </p:blipFill>
        <p:spPr>
          <a:xfrm>
            <a:off x="9365492" y="2381107"/>
            <a:ext cx="1256523" cy="10103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79BF2F4-0905-FE77-A76D-8C9B4A360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1" y="5568505"/>
            <a:ext cx="1652695" cy="6926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4D3DAE-3CE4-14BC-5381-6C0DFDDC4C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2" b="24748"/>
          <a:stretch/>
        </p:blipFill>
        <p:spPr>
          <a:xfrm>
            <a:off x="2015977" y="5850516"/>
            <a:ext cx="2179639" cy="8323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5E08AE-CE30-67B6-9512-BD493A8E2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37" y="1706670"/>
            <a:ext cx="1521613" cy="15216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0DC7477-DCF8-5FD4-7263-216B518BF4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94" y="842320"/>
            <a:ext cx="1080000" cy="108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38575C2-1D5C-4CC2-BBEA-2B1A996A00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34" y="250912"/>
            <a:ext cx="2228924" cy="69221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D2538AB-0523-1412-B784-AB1D9B1207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7" y="5412791"/>
            <a:ext cx="1270101" cy="12701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8FE6807-52C3-45CA-5295-729CA0854D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17" y="3789954"/>
            <a:ext cx="1540596" cy="90702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37B59B5-5ACC-98A2-9AE8-AA2DD1F9F2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26" y="4872791"/>
            <a:ext cx="1080000" cy="108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12EA8D-4104-7CD9-19C1-CF833CA61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72" y="172188"/>
            <a:ext cx="1867388" cy="7656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2D257F6-CADE-1BD5-9A37-C77213D0AA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23" y="1045397"/>
            <a:ext cx="1080000" cy="108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0B80D9A-A9CD-D990-6AB1-A82826CB0A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0" y="1142005"/>
            <a:ext cx="904293" cy="90429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B9E510D-1C77-85E7-B720-B9012990D4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01" y="5721108"/>
            <a:ext cx="1080000" cy="108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E73538D-F4B6-658A-F44C-5046ED255D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1" y="2793575"/>
            <a:ext cx="1080000" cy="108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7C816A5-C526-065A-6D12-0854EA6CDF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91" y="966298"/>
            <a:ext cx="1080997" cy="108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B314EB3-5F5D-D12F-A043-91830CE93F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03" y="2776189"/>
            <a:ext cx="1080000" cy="1080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71553E5-15E0-53A1-222D-A4FAD376B0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1" y="4446454"/>
            <a:ext cx="1080000" cy="1080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C5BBD4E-7AF3-3645-8CDC-252B733F6C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51" y="2356423"/>
            <a:ext cx="1080000" cy="108000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346FA5E-3B0E-8C68-5B37-CED0D99BE9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51" y="3579091"/>
            <a:ext cx="1080000" cy="108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46A382D-0C22-3A0A-6E39-78A6B1F67F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18" y="1946745"/>
            <a:ext cx="1690800" cy="169366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0272DDA7-20C6-313D-4A95-E47C22F0EA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9" y="3777534"/>
            <a:ext cx="1396158" cy="139615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92B201B-1269-D417-797C-5B0B0B1A18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66" y="2199646"/>
            <a:ext cx="2983119" cy="29831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35D5E6D-7F6F-5EA4-3DD7-9B780648F1E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88" y="1310652"/>
            <a:ext cx="1005179" cy="10051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CD1E9D7-85FB-85D6-83E9-F58B1855E98F}"/>
              </a:ext>
            </a:extLst>
          </p:cNvPr>
          <p:cNvSpPr txBox="1"/>
          <p:nvPr/>
        </p:nvSpPr>
        <p:spPr>
          <a:xfrm>
            <a:off x="1893565" y="4604237"/>
            <a:ext cx="176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Agency FB" panose="020B0503020202020204" pitchFamily="34" charset="0"/>
              </a:rPr>
              <a:t>Courtileke</a:t>
            </a:r>
            <a:r>
              <a:rPr lang="fr-BE" dirty="0">
                <a:latin typeface="Agency FB" panose="020B0503020202020204" pitchFamily="34" charset="0"/>
              </a:rPr>
              <a:t> </a:t>
            </a:r>
            <a:r>
              <a:rPr lang="fr-BE" dirty="0" err="1">
                <a:latin typeface="Agency FB" panose="020B0503020202020204" pitchFamily="34" charset="0"/>
              </a:rPr>
              <a:t>asbl</a:t>
            </a:r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3C7F6B-546E-B435-2A02-F38923B7DADA}"/>
              </a:ext>
            </a:extLst>
          </p:cNvPr>
          <p:cNvSpPr txBox="1"/>
          <p:nvPr/>
        </p:nvSpPr>
        <p:spPr>
          <a:xfrm>
            <a:off x="9433229" y="3788777"/>
            <a:ext cx="2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gency FB" panose="020B0503020202020204" pitchFamily="34" charset="0"/>
              </a:rPr>
              <a:t>Sherwood</a:t>
            </a:r>
          </a:p>
        </p:txBody>
      </p:sp>
      <p:pic>
        <p:nvPicPr>
          <p:cNvPr id="1026" name="Picture 2" descr="Accueil | Houblons de Bruxelles">
            <a:extLst>
              <a:ext uri="{FF2B5EF4-FFF2-40B4-BE49-F238E27FC236}">
                <a16:creationId xmlns:a16="http://schemas.microsoft.com/office/drawing/2014/main" id="{4D1D9B7B-7A4A-3C45-1B30-8D072534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65" y="5506979"/>
            <a:ext cx="1395644" cy="13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rtileke asbl">
            <a:extLst>
              <a:ext uri="{FF2B5EF4-FFF2-40B4-BE49-F238E27FC236}">
                <a16:creationId xmlns:a16="http://schemas.microsoft.com/office/drawing/2014/main" id="{B1DBC012-83EF-2DB0-2C6A-1035E96F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57" y="250912"/>
            <a:ext cx="1210322" cy="12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70A1E0-9CB1-60B5-3383-010B81D840DE}"/>
              </a:ext>
            </a:extLst>
          </p:cNvPr>
          <p:cNvSpPr txBox="1"/>
          <p:nvPr/>
        </p:nvSpPr>
        <p:spPr>
          <a:xfrm>
            <a:off x="3029831" y="1276568"/>
            <a:ext cx="169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gency FB" panose="020B0503020202020204" pitchFamily="34" charset="0"/>
              </a:rPr>
              <a:t>Panier de colocs</a:t>
            </a:r>
          </a:p>
        </p:txBody>
      </p:sp>
      <p:pic>
        <p:nvPicPr>
          <p:cNvPr id="6" name="Image 5" descr="Une image contenant Police, écriture manuscrite, blanc, Graphique&#10;&#10;Description générée automatiquement">
            <a:extLst>
              <a:ext uri="{FF2B5EF4-FFF2-40B4-BE49-F238E27FC236}">
                <a16:creationId xmlns:a16="http://schemas.microsoft.com/office/drawing/2014/main" id="{60BA608B-F6F8-0B61-0F23-E1D7D413C52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78" y="3613935"/>
            <a:ext cx="1080150" cy="1010313"/>
          </a:xfrm>
          <a:prstGeom prst="rect">
            <a:avLst/>
          </a:prstGeom>
        </p:spPr>
      </p:pic>
      <p:pic>
        <p:nvPicPr>
          <p:cNvPr id="10" name="Picture 2" descr="Accueil - Nos Oignons ASBL">
            <a:extLst>
              <a:ext uri="{FF2B5EF4-FFF2-40B4-BE49-F238E27FC236}">
                <a16:creationId xmlns:a16="http://schemas.microsoft.com/office/drawing/2014/main" id="{D270C299-5D2E-455A-1632-5DAC044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6" y="2132632"/>
            <a:ext cx="1396159" cy="11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0FCD880-5D1D-4F0D-AE68-1D110ACBBC09}"/>
              </a:ext>
            </a:extLst>
          </p:cNvPr>
          <p:cNvSpPr txBox="1"/>
          <p:nvPr/>
        </p:nvSpPr>
        <p:spPr>
          <a:xfrm>
            <a:off x="5870100" y="5407033"/>
            <a:ext cx="2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Agency FB" panose="020B0503020202020204" pitchFamily="34" charset="0"/>
              </a:rPr>
              <a:t>Bluëtte</a:t>
            </a:r>
            <a:endParaRPr lang="fr-BE" dirty="0">
              <a:latin typeface="Agency FB" panose="020B0503020202020204" pitchFamily="34" charset="0"/>
            </a:endParaRPr>
          </a:p>
        </p:txBody>
      </p:sp>
      <p:pic>
        <p:nvPicPr>
          <p:cNvPr id="5" name="Image 4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23CE10CD-6878-CE5A-894C-73F41100CF6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95" y="1187871"/>
            <a:ext cx="5411396" cy="54113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FD125EA-D3CC-426E-38AA-FC089BBA5641}"/>
              </a:ext>
            </a:extLst>
          </p:cNvPr>
          <p:cNvSpPr txBox="1"/>
          <p:nvPr/>
        </p:nvSpPr>
        <p:spPr>
          <a:xfrm>
            <a:off x="5493898" y="4367108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9108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7CC2753-1A7C-8B59-081C-4BB8DB22B831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466D2DE-01DB-E895-66D7-5DE62165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16F88B1-4D0B-A606-14DA-AE572B0B4881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3130513-83A9-DA80-2921-8EE1A10F037D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Plaidoyer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Début 2024</a:t>
            </a:r>
          </a:p>
        </p:txBody>
      </p:sp>
      <p:pic>
        <p:nvPicPr>
          <p:cNvPr id="3" name="Image 2" descr="Une image contenant habits, Visage humain, personne, bannière&#10;&#10;Description générée automatiquement">
            <a:extLst>
              <a:ext uri="{FF2B5EF4-FFF2-40B4-BE49-F238E27FC236}">
                <a16:creationId xmlns:a16="http://schemas.microsoft.com/office/drawing/2014/main" id="{3DDFE818-B66E-2213-7550-C69FB0F7A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10" y="707611"/>
            <a:ext cx="6336825" cy="47526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D060BA-8720-B640-6092-10FD711D75FD}"/>
              </a:ext>
            </a:extLst>
          </p:cNvPr>
          <p:cNvSpPr txBox="1"/>
          <p:nvPr/>
        </p:nvSpPr>
        <p:spPr>
          <a:xfrm>
            <a:off x="1305354" y="4180645"/>
            <a:ext cx="39213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800" dirty="0"/>
              <a:t>Communiqué de presse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800" dirty="0"/>
              <a:t>RTBF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800" dirty="0"/>
              <a:t>BX1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800" dirty="0"/>
              <a:t>Le Soir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980745-B49D-A44A-EE14-A61C89007C57}"/>
              </a:ext>
            </a:extLst>
          </p:cNvPr>
          <p:cNvSpPr txBox="1"/>
          <p:nvPr/>
        </p:nvSpPr>
        <p:spPr>
          <a:xfrm>
            <a:off x="5226684" y="5473307"/>
            <a:ext cx="680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Mobilisation 1er </a:t>
            </a:r>
            <a:r>
              <a:rPr lang="fr-FR" sz="2800" dirty="0" err="1">
                <a:solidFill>
                  <a:srgbClr val="C93627"/>
                </a:solidFill>
                <a:latin typeface="Bernard MT Condensed" panose="02050806060905020404" pitchFamily="18" charset="77"/>
              </a:rPr>
              <a:t>Fev</a:t>
            </a:r>
            <a:endParaRPr lang="fr-FR" sz="2800" dirty="0">
              <a:solidFill>
                <a:srgbClr val="C93627"/>
              </a:solidFill>
              <a:latin typeface="Bernard MT Condensed" panose="02050806060905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243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7CC2753-1A7C-8B59-081C-4BB8DB22B831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466D2DE-01DB-E895-66D7-5DE62165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16F88B1-4D0B-A606-14DA-AE572B0B4881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3130513-83A9-DA80-2921-8EE1A10F037D}"/>
              </a:ext>
            </a:extLst>
          </p:cNvPr>
          <p:cNvSpPr txBox="1"/>
          <p:nvPr/>
        </p:nvSpPr>
        <p:spPr>
          <a:xfrm>
            <a:off x="687815" y="983999"/>
            <a:ext cx="4710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Publications</a:t>
            </a:r>
          </a:p>
        </p:txBody>
      </p:sp>
      <p:pic>
        <p:nvPicPr>
          <p:cNvPr id="2" name="Image 1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5112BE36-7414-132D-6431-34FBE7F1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63" y="808834"/>
            <a:ext cx="3804022" cy="5272444"/>
          </a:xfrm>
          <a:prstGeom prst="rect">
            <a:avLst/>
          </a:prstGeom>
          <a:ln w="25400">
            <a:solidFill>
              <a:schemeClr val="accent1">
                <a:shade val="15000"/>
              </a:schemeClr>
            </a:solidFill>
          </a:ln>
        </p:spPr>
      </p:pic>
      <p:pic>
        <p:nvPicPr>
          <p:cNvPr id="12" name="Image 11" descr="Une image contenant texte, fruit&#10;&#10;Description générée automatiquement">
            <a:extLst>
              <a:ext uri="{FF2B5EF4-FFF2-40B4-BE49-F238E27FC236}">
                <a16:creationId xmlns:a16="http://schemas.microsoft.com/office/drawing/2014/main" id="{48510700-FCCF-0A61-6452-25CA38811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49" y="2875579"/>
            <a:ext cx="4471950" cy="32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F54F3A4-4FC8-972D-7741-4D2D7CC5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69" y="0"/>
            <a:ext cx="1133066" cy="1133066"/>
          </a:xfrm>
          <a:prstGeom prst="rect">
            <a:avLst/>
          </a:prstGeom>
        </p:spPr>
      </p:pic>
      <p:pic>
        <p:nvPicPr>
          <p:cNvPr id="20" name="Image 19" descr="Une image contenant fleur, plante&#10;&#10;Description générée automatiquement">
            <a:extLst>
              <a:ext uri="{FF2B5EF4-FFF2-40B4-BE49-F238E27FC236}">
                <a16:creationId xmlns:a16="http://schemas.microsoft.com/office/drawing/2014/main" id="{2D38B203-942A-E26C-1663-B95F4F0A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93" y="1236009"/>
            <a:ext cx="1152649" cy="10513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2CE153-BFD4-2567-A3B8-7528C9699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" y="398490"/>
            <a:ext cx="2405781" cy="5585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1FDFDA-A9AD-F6F8-5C46-F63C9576C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6" y="4751829"/>
            <a:ext cx="1080000" cy="108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624BB0-E47A-AB30-BEAE-4DFFE7724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72" y="5526454"/>
            <a:ext cx="1617340" cy="108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7B6294-7CBB-ED1B-5FC4-E5C0A6BD8D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 b="6453"/>
          <a:stretch/>
        </p:blipFill>
        <p:spPr>
          <a:xfrm>
            <a:off x="9365492" y="2381107"/>
            <a:ext cx="1256523" cy="10103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79BF2F4-0905-FE77-A76D-8C9B4A360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1" y="5568505"/>
            <a:ext cx="1652695" cy="6926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4D3DAE-3CE4-14BC-5381-6C0DFDDC4C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2" b="24748"/>
          <a:stretch/>
        </p:blipFill>
        <p:spPr>
          <a:xfrm>
            <a:off x="2015977" y="5850516"/>
            <a:ext cx="2179639" cy="8323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5E08AE-CE30-67B6-9512-BD493A8E2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37" y="1706670"/>
            <a:ext cx="1521613" cy="15216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0DC7477-DCF8-5FD4-7263-216B518BF4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94" y="842320"/>
            <a:ext cx="1080000" cy="108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38575C2-1D5C-4CC2-BBEA-2B1A996A00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34" y="250912"/>
            <a:ext cx="2228924" cy="69221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D2538AB-0523-1412-B784-AB1D9B1207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7" y="5412791"/>
            <a:ext cx="1270101" cy="12701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8FE6807-52C3-45CA-5295-729CA0854D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17" y="3789954"/>
            <a:ext cx="1540596" cy="90702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37B59B5-5ACC-98A2-9AE8-AA2DD1F9F2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26" y="4872791"/>
            <a:ext cx="1080000" cy="108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12EA8D-4104-7CD9-19C1-CF833CA61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72" y="172188"/>
            <a:ext cx="1867388" cy="7656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2D257F6-CADE-1BD5-9A37-C77213D0AA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23" y="1045397"/>
            <a:ext cx="1080000" cy="108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0B80D9A-A9CD-D990-6AB1-A82826CB0A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0" y="1142005"/>
            <a:ext cx="904293" cy="90429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B9E510D-1C77-85E7-B720-B9012990D4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01" y="5721108"/>
            <a:ext cx="1080000" cy="108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E73538D-F4B6-658A-F44C-5046ED255D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1" y="2793575"/>
            <a:ext cx="1080000" cy="108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7C816A5-C526-065A-6D12-0854EA6CDF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91" y="966298"/>
            <a:ext cx="1080997" cy="108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B314EB3-5F5D-D12F-A043-91830CE93F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03" y="2776189"/>
            <a:ext cx="1080000" cy="1080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71553E5-15E0-53A1-222D-A4FAD376B0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1" y="4446454"/>
            <a:ext cx="1080000" cy="1080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C5BBD4E-7AF3-3645-8CDC-252B733F6C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51" y="2356423"/>
            <a:ext cx="1080000" cy="108000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346FA5E-3B0E-8C68-5B37-CED0D99BE9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51" y="3579091"/>
            <a:ext cx="1080000" cy="108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46A382D-0C22-3A0A-6E39-78A6B1F67F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18" y="1946745"/>
            <a:ext cx="1690800" cy="169366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0272DDA7-20C6-313D-4A95-E47C22F0EA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9" y="3777534"/>
            <a:ext cx="1396158" cy="139615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92B201B-1269-D417-797C-5B0B0B1A18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66" y="2199646"/>
            <a:ext cx="2983119" cy="29831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35D5E6D-7F6F-5EA4-3DD7-9B780648F1E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88" y="1310652"/>
            <a:ext cx="1005179" cy="10051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CD1E9D7-85FB-85D6-83E9-F58B1855E98F}"/>
              </a:ext>
            </a:extLst>
          </p:cNvPr>
          <p:cNvSpPr txBox="1"/>
          <p:nvPr/>
        </p:nvSpPr>
        <p:spPr>
          <a:xfrm>
            <a:off x="1893565" y="4604237"/>
            <a:ext cx="176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Agency FB" panose="020B0503020202020204" pitchFamily="34" charset="0"/>
              </a:rPr>
              <a:t>Courtileke</a:t>
            </a:r>
            <a:r>
              <a:rPr lang="fr-BE" dirty="0">
                <a:latin typeface="Agency FB" panose="020B0503020202020204" pitchFamily="34" charset="0"/>
              </a:rPr>
              <a:t> </a:t>
            </a:r>
            <a:r>
              <a:rPr lang="fr-BE" dirty="0" err="1">
                <a:latin typeface="Agency FB" panose="020B0503020202020204" pitchFamily="34" charset="0"/>
              </a:rPr>
              <a:t>asbl</a:t>
            </a:r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3C7F6B-546E-B435-2A02-F38923B7DADA}"/>
              </a:ext>
            </a:extLst>
          </p:cNvPr>
          <p:cNvSpPr txBox="1"/>
          <p:nvPr/>
        </p:nvSpPr>
        <p:spPr>
          <a:xfrm>
            <a:off x="9433229" y="3788777"/>
            <a:ext cx="2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gency FB" panose="020B0503020202020204" pitchFamily="34" charset="0"/>
              </a:rPr>
              <a:t>Sherwood</a:t>
            </a:r>
          </a:p>
        </p:txBody>
      </p:sp>
      <p:pic>
        <p:nvPicPr>
          <p:cNvPr id="1026" name="Picture 2" descr="Accueil | Houblons de Bruxelles">
            <a:extLst>
              <a:ext uri="{FF2B5EF4-FFF2-40B4-BE49-F238E27FC236}">
                <a16:creationId xmlns:a16="http://schemas.microsoft.com/office/drawing/2014/main" id="{4D1D9B7B-7A4A-3C45-1B30-8D072534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65" y="5506979"/>
            <a:ext cx="1395644" cy="13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rtileke asbl">
            <a:extLst>
              <a:ext uri="{FF2B5EF4-FFF2-40B4-BE49-F238E27FC236}">
                <a16:creationId xmlns:a16="http://schemas.microsoft.com/office/drawing/2014/main" id="{B1DBC012-83EF-2DB0-2C6A-1035E96F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57" y="250912"/>
            <a:ext cx="1210322" cy="12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70A1E0-9CB1-60B5-3383-010B81D840DE}"/>
              </a:ext>
            </a:extLst>
          </p:cNvPr>
          <p:cNvSpPr txBox="1"/>
          <p:nvPr/>
        </p:nvSpPr>
        <p:spPr>
          <a:xfrm>
            <a:off x="3029831" y="1276568"/>
            <a:ext cx="169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gency FB" panose="020B0503020202020204" pitchFamily="34" charset="0"/>
              </a:rPr>
              <a:t>Panier de colocs</a:t>
            </a:r>
          </a:p>
        </p:txBody>
      </p:sp>
      <p:pic>
        <p:nvPicPr>
          <p:cNvPr id="6" name="Image 5" descr="Une image contenant Police, écriture manuscrite, blanc, Graphique&#10;&#10;Description générée automatiquement">
            <a:extLst>
              <a:ext uri="{FF2B5EF4-FFF2-40B4-BE49-F238E27FC236}">
                <a16:creationId xmlns:a16="http://schemas.microsoft.com/office/drawing/2014/main" id="{60BA608B-F6F8-0B61-0F23-E1D7D413C52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78" y="3613935"/>
            <a:ext cx="1080150" cy="1010313"/>
          </a:xfrm>
          <a:prstGeom prst="rect">
            <a:avLst/>
          </a:prstGeom>
        </p:spPr>
      </p:pic>
      <p:pic>
        <p:nvPicPr>
          <p:cNvPr id="10" name="Picture 2" descr="Accueil - Nos Oignons ASBL">
            <a:extLst>
              <a:ext uri="{FF2B5EF4-FFF2-40B4-BE49-F238E27FC236}">
                <a16:creationId xmlns:a16="http://schemas.microsoft.com/office/drawing/2014/main" id="{D270C299-5D2E-455A-1632-5DAC044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6" y="2132632"/>
            <a:ext cx="1396159" cy="11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0FCD880-5D1D-4F0D-AE68-1D110ACBBC09}"/>
              </a:ext>
            </a:extLst>
          </p:cNvPr>
          <p:cNvSpPr txBox="1"/>
          <p:nvPr/>
        </p:nvSpPr>
        <p:spPr>
          <a:xfrm>
            <a:off x="5870100" y="5407033"/>
            <a:ext cx="2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Agency FB" panose="020B0503020202020204" pitchFamily="34" charset="0"/>
              </a:rPr>
              <a:t>Bluëtte</a:t>
            </a:r>
            <a:endParaRPr lang="fr-BE" dirty="0">
              <a:latin typeface="Agency FB" panose="020B0503020202020204" pitchFamily="34" charset="0"/>
            </a:endParaRPr>
          </a:p>
        </p:txBody>
      </p:sp>
      <p:pic>
        <p:nvPicPr>
          <p:cNvPr id="5" name="Image 4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23CE10CD-6878-CE5A-894C-73F41100CF6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95" y="1187871"/>
            <a:ext cx="5411396" cy="54113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FD125EA-D3CC-426E-38AA-FC089BBA5641}"/>
              </a:ext>
            </a:extLst>
          </p:cNvPr>
          <p:cNvSpPr txBox="1"/>
          <p:nvPr/>
        </p:nvSpPr>
        <p:spPr>
          <a:xfrm>
            <a:off x="5493898" y="4367108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2A50C-3153-902F-F73D-6767A55488BC}"/>
              </a:ext>
            </a:extLst>
          </p:cNvPr>
          <p:cNvSpPr/>
          <p:nvPr/>
        </p:nvSpPr>
        <p:spPr>
          <a:xfrm>
            <a:off x="206961" y="0"/>
            <a:ext cx="1239316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862227-95E2-A0A3-1B29-2E978912B2C6}"/>
              </a:ext>
            </a:extLst>
          </p:cNvPr>
          <p:cNvSpPr txBox="1"/>
          <p:nvPr/>
        </p:nvSpPr>
        <p:spPr>
          <a:xfrm>
            <a:off x="4007685" y="5226762"/>
            <a:ext cx="4710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Et déjà 2024…</a:t>
            </a:r>
          </a:p>
        </p:txBody>
      </p:sp>
    </p:spTree>
    <p:extLst>
      <p:ext uri="{BB962C8B-B14F-4D97-AF65-F5344CB8AC3E}">
        <p14:creationId xmlns:p14="http://schemas.microsoft.com/office/powerpoint/2010/main" val="353591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diagramme, cercle, clipart&#10;&#10;Description générée automatiquement">
            <a:extLst>
              <a:ext uri="{FF2B5EF4-FFF2-40B4-BE49-F238E27FC236}">
                <a16:creationId xmlns:a16="http://schemas.microsoft.com/office/drawing/2014/main" id="{1841658A-19ED-A183-8805-1FFB3190B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9" y="117209"/>
            <a:ext cx="9908348" cy="4744147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FCCA3F0-2990-FB3A-B88B-228A6B7E28F5}"/>
              </a:ext>
            </a:extLst>
          </p:cNvPr>
          <p:cNvSpPr txBox="1"/>
          <p:nvPr/>
        </p:nvSpPr>
        <p:spPr>
          <a:xfrm>
            <a:off x="5842860" y="5230687"/>
            <a:ext cx="606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+ 14 nouveaux membres </a:t>
            </a:r>
            <a:r>
              <a:rPr lang="fr-FR" sz="2400" dirty="0"/>
              <a:t>: 8 nouveaux projets (membres effectifs) et 6 membres adhérents</a:t>
            </a:r>
          </a:p>
          <a:p>
            <a:r>
              <a:rPr lang="fr-FR" sz="2400" b="1" dirty="0"/>
              <a:t> - 3 fins d’activité</a:t>
            </a:r>
            <a:r>
              <a:rPr lang="fr-FR" sz="2400" dirty="0"/>
              <a:t> (qui restent dans la boucle)</a:t>
            </a:r>
            <a:endParaRPr lang="fr-FR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BA9A60-B360-EAC9-412B-CDA0DF67C413}"/>
              </a:ext>
            </a:extLst>
          </p:cNvPr>
          <p:cNvSpPr txBox="1"/>
          <p:nvPr/>
        </p:nvSpPr>
        <p:spPr>
          <a:xfrm>
            <a:off x="986226" y="4861356"/>
            <a:ext cx="5109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46 membres 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en Février 2024</a:t>
            </a:r>
          </a:p>
        </p:txBody>
      </p:sp>
    </p:spTree>
    <p:extLst>
      <p:ext uri="{BB962C8B-B14F-4D97-AF65-F5344CB8AC3E}">
        <p14:creationId xmlns:p14="http://schemas.microsoft.com/office/powerpoint/2010/main" val="128776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sourire, Visage humain, personne, habits&#10;&#10;Description générée automatiquement">
            <a:extLst>
              <a:ext uri="{FF2B5EF4-FFF2-40B4-BE49-F238E27FC236}">
                <a16:creationId xmlns:a16="http://schemas.microsoft.com/office/drawing/2014/main" id="{6D9C1BBC-8122-B0C3-858E-91B3A10FA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95" y="4356100"/>
            <a:ext cx="3187700" cy="2501900"/>
          </a:xfrm>
          <a:prstGeom prst="rect">
            <a:avLst/>
          </a:prstGeom>
        </p:spPr>
      </p:pic>
      <p:pic>
        <p:nvPicPr>
          <p:cNvPr id="19" name="Image 18" descr="Une image contenant sourire, Visage humain, personne, lèvre&#10;&#10;Description générée automatiquement">
            <a:extLst>
              <a:ext uri="{FF2B5EF4-FFF2-40B4-BE49-F238E27FC236}">
                <a16:creationId xmlns:a16="http://schemas.microsoft.com/office/drawing/2014/main" id="{5FA0EB7F-5FC2-DB42-5BA2-526631B10B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 flipH="1">
            <a:off x="2439888" y="361870"/>
            <a:ext cx="1975194" cy="2019142"/>
          </a:xfrm>
          <a:prstGeom prst="rect">
            <a:avLst/>
          </a:prstGeom>
        </p:spPr>
      </p:pic>
      <p:pic>
        <p:nvPicPr>
          <p:cNvPr id="21" name="Image 20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D2C47DF7-0138-711B-6937-F3DF3D8FE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918" y="282055"/>
            <a:ext cx="2109147" cy="23034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D36751E-E17E-5CEB-8DA1-70A614F92D4C}"/>
              </a:ext>
            </a:extLst>
          </p:cNvPr>
          <p:cNvGrpSpPr/>
          <p:nvPr/>
        </p:nvGrpSpPr>
        <p:grpSpPr>
          <a:xfrm>
            <a:off x="600876" y="1686303"/>
            <a:ext cx="2983119" cy="2983119"/>
            <a:chOff x="104931" y="179882"/>
            <a:chExt cx="2983119" cy="298311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0D0F9C1-B507-F002-D670-B9660DE6D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7A18E55-C632-3754-5B9A-85B153C3D290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4538CD3-24B2-6178-9A35-78AF59A3A095}"/>
              </a:ext>
            </a:extLst>
          </p:cNvPr>
          <p:cNvGrpSpPr/>
          <p:nvPr/>
        </p:nvGrpSpPr>
        <p:grpSpPr>
          <a:xfrm>
            <a:off x="8608005" y="1686301"/>
            <a:ext cx="2983119" cy="2983119"/>
            <a:chOff x="104931" y="179882"/>
            <a:chExt cx="2983119" cy="298311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1EC6B16-E669-F09C-7864-E4FC79D7E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4FFD371-AECA-3A7F-0862-047684561353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BA1BB19-4CB2-8697-90A2-3936A3B324D8}"/>
              </a:ext>
            </a:extLst>
          </p:cNvPr>
          <p:cNvGrpSpPr/>
          <p:nvPr/>
        </p:nvGrpSpPr>
        <p:grpSpPr>
          <a:xfrm>
            <a:off x="4662457" y="1686299"/>
            <a:ext cx="2983119" cy="2983119"/>
            <a:chOff x="104931" y="179882"/>
            <a:chExt cx="2983119" cy="2983119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A62147AB-5852-EFC1-1980-CC9D4F121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FEF0DAF-F05F-96B6-8C12-DE9DBA6BBE36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2FD7727E-374E-0719-27D1-F363502FF8D0}"/>
              </a:ext>
            </a:extLst>
          </p:cNvPr>
          <p:cNvSpPr txBox="1"/>
          <p:nvPr/>
        </p:nvSpPr>
        <p:spPr>
          <a:xfrm>
            <a:off x="950778" y="2271616"/>
            <a:ext cx="2764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Gaëtane</a:t>
            </a:r>
          </a:p>
          <a:p>
            <a:r>
              <a:rPr lang="fr-FR" sz="2800" u="sng" dirty="0" err="1"/>
              <a:t>Rencentrage</a:t>
            </a:r>
            <a:endParaRPr lang="fr-FR" sz="2800" u="sng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Coordination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Plaidoyer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0B53588-FB41-739A-1353-D14BBED08E59}"/>
              </a:ext>
            </a:extLst>
          </p:cNvPr>
          <p:cNvSpPr txBox="1"/>
          <p:nvPr/>
        </p:nvSpPr>
        <p:spPr>
          <a:xfrm>
            <a:off x="4936956" y="2269916"/>
            <a:ext cx="2764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Séverine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Stage -&gt; Avril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Créatrice du questionnaire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B4AB19-9736-AA42-A916-73EAEFEECF09}"/>
              </a:ext>
            </a:extLst>
          </p:cNvPr>
          <p:cNvSpPr txBox="1"/>
          <p:nvPr/>
        </p:nvSpPr>
        <p:spPr>
          <a:xfrm>
            <a:off x="8950253" y="2269916"/>
            <a:ext cx="2764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Laura</a:t>
            </a:r>
            <a:r>
              <a:rPr lang="fr-FR" sz="2800" b="1" dirty="0"/>
              <a:t> </a:t>
            </a:r>
          </a:p>
          <a:p>
            <a:r>
              <a:rPr lang="fr-FR" sz="2800" u="sng" dirty="0"/>
              <a:t>Embauche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Avril +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Communauté</a:t>
            </a:r>
          </a:p>
        </p:txBody>
      </p:sp>
    </p:spTree>
    <p:extLst>
      <p:ext uri="{BB962C8B-B14F-4D97-AF65-F5344CB8AC3E}">
        <p14:creationId xmlns:p14="http://schemas.microsoft.com/office/powerpoint/2010/main" val="173500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sourire, Visage humain, personne, lèvre&#10;&#10;Description générée automatiquement">
            <a:extLst>
              <a:ext uri="{FF2B5EF4-FFF2-40B4-BE49-F238E27FC236}">
                <a16:creationId xmlns:a16="http://schemas.microsoft.com/office/drawing/2014/main" id="{5FA0EB7F-5FC2-DB42-5BA2-526631B10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 flipH="1">
            <a:off x="2439888" y="361870"/>
            <a:ext cx="1975194" cy="2019142"/>
          </a:xfrm>
          <a:prstGeom prst="rect">
            <a:avLst/>
          </a:prstGeom>
        </p:spPr>
      </p:pic>
      <p:pic>
        <p:nvPicPr>
          <p:cNvPr id="21" name="Image 20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D2C47DF7-0138-711B-6937-F3DF3D8FE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918" y="282055"/>
            <a:ext cx="2109147" cy="23034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E1C79D4-B8FF-2DA4-D709-13F56D3B87A5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ADF0D23-7DE4-34DF-7686-4AC327DF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6249207-B083-C5D8-BF89-4D094951FC8E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02C9C3-36F2-1722-B4E5-C8C043873030}"/>
              </a:ext>
            </a:extLst>
          </p:cNvPr>
          <p:cNvGrpSpPr/>
          <p:nvPr/>
        </p:nvGrpSpPr>
        <p:grpSpPr>
          <a:xfrm>
            <a:off x="9103950" y="434955"/>
            <a:ext cx="2983119" cy="2983119"/>
            <a:chOff x="9103950" y="152900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A218D15-AC5A-840D-3524-06E93023E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950" y="152900"/>
              <a:ext cx="2983119" cy="2983119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263862C-704B-E70A-FC81-8AFD24FA24DE}"/>
                </a:ext>
              </a:extLst>
            </p:cNvPr>
            <p:cNvSpPr/>
            <p:nvPr/>
          </p:nvSpPr>
          <p:spPr>
            <a:xfrm>
              <a:off x="9536204" y="400275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B8A91B9-AFA8-8B10-0FF5-4BF6F690263D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Plaidoyer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E17F53-4424-A95C-431E-75A646F23EA2}"/>
              </a:ext>
            </a:extLst>
          </p:cNvPr>
          <p:cNvSpPr txBox="1"/>
          <p:nvPr/>
        </p:nvSpPr>
        <p:spPr>
          <a:xfrm>
            <a:off x="6793247" y="996395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Communauté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0E4EC02-BB91-23DC-FEF0-D3C98C802504}"/>
              </a:ext>
            </a:extLst>
          </p:cNvPr>
          <p:cNvSpPr txBox="1"/>
          <p:nvPr/>
        </p:nvSpPr>
        <p:spPr>
          <a:xfrm>
            <a:off x="687815" y="3445126"/>
            <a:ext cx="4463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Représenter</a:t>
            </a:r>
            <a:r>
              <a:rPr lang="fr-FR" sz="2000" dirty="0"/>
              <a:t> nos membres auprès des instances locales et régionales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/>
              <a:t>Créer des </a:t>
            </a:r>
            <a:r>
              <a:rPr lang="fr-FR" sz="2000" b="1" dirty="0">
                <a:solidFill>
                  <a:srgbClr val="C93627"/>
                </a:solidFill>
              </a:rPr>
              <a:t>partenariats</a:t>
            </a:r>
            <a:r>
              <a:rPr lang="fr-FR" sz="2000" dirty="0"/>
              <a:t> nationaux et internationaux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/>
              <a:t>S’impliquer dans les </a:t>
            </a:r>
            <a:r>
              <a:rPr lang="fr-FR" sz="2000" b="1" dirty="0">
                <a:solidFill>
                  <a:srgbClr val="C93627"/>
                </a:solidFill>
              </a:rPr>
              <a:t>projets régionaux</a:t>
            </a:r>
            <a:r>
              <a:rPr lang="fr-FR" sz="2000" dirty="0">
                <a:solidFill>
                  <a:srgbClr val="C93627"/>
                </a:solidFill>
              </a:rPr>
              <a:t> </a:t>
            </a:r>
            <a:r>
              <a:rPr lang="fr-FR" sz="2000" dirty="0"/>
              <a:t>qui touchent à des problématiques AU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Collaborer</a:t>
            </a:r>
            <a:r>
              <a:rPr lang="fr-FR" sz="2000" dirty="0">
                <a:solidFill>
                  <a:srgbClr val="C93627"/>
                </a:solidFill>
              </a:rPr>
              <a:t> </a:t>
            </a:r>
            <a:r>
              <a:rPr lang="fr-FR" sz="2000" dirty="0"/>
              <a:t>avec les autres acteurs de l’AU pour parler d’une seule voix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C36967-98A4-895E-69F3-26EE6BFB0726}"/>
              </a:ext>
            </a:extLst>
          </p:cNvPr>
          <p:cNvSpPr txBox="1"/>
          <p:nvPr/>
        </p:nvSpPr>
        <p:spPr>
          <a:xfrm>
            <a:off x="7304423" y="3445126"/>
            <a:ext cx="4463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Mise en réseau</a:t>
            </a:r>
            <a:r>
              <a:rPr lang="fr-FR" sz="2000" dirty="0">
                <a:solidFill>
                  <a:srgbClr val="C93627"/>
                </a:solidFill>
              </a:rPr>
              <a:t> </a:t>
            </a:r>
            <a:r>
              <a:rPr lang="fr-FR" sz="2000" dirty="0"/>
              <a:t>des </a:t>
            </a:r>
            <a:r>
              <a:rPr lang="fr-FR" sz="2000" dirty="0" err="1"/>
              <a:t>professionnel.les</a:t>
            </a:r>
            <a:endParaRPr lang="fr-FR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/>
              <a:t>Fournir des </a:t>
            </a:r>
            <a:r>
              <a:rPr lang="fr-FR" sz="2000" b="1" dirty="0">
                <a:solidFill>
                  <a:srgbClr val="C93627"/>
                </a:solidFill>
              </a:rPr>
              <a:t>services</a:t>
            </a:r>
            <a:r>
              <a:rPr lang="fr-FR" sz="2000" dirty="0"/>
              <a:t> de financement, d’assurance, d’</a:t>
            </a:r>
            <a:r>
              <a:rPr lang="fr-FR" sz="2000" dirty="0" err="1"/>
              <a:t>accompagnmenet</a:t>
            </a:r>
            <a:endParaRPr lang="fr-FR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/>
              <a:t>Organiser des ateliers pour </a:t>
            </a:r>
            <a:r>
              <a:rPr lang="fr-FR" sz="2000" b="1" dirty="0">
                <a:solidFill>
                  <a:srgbClr val="C93627"/>
                </a:solidFill>
              </a:rPr>
              <a:t>valoriser l’expertise de nos membres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 </a:t>
            </a:r>
            <a:r>
              <a:rPr lang="fr-FR" sz="2000" dirty="0"/>
              <a:t>Encourager la </a:t>
            </a:r>
            <a:r>
              <a:rPr lang="fr-FR" sz="2000" b="1" dirty="0">
                <a:solidFill>
                  <a:srgbClr val="C93627"/>
                </a:solidFill>
              </a:rPr>
              <a:t>formation continue</a:t>
            </a:r>
            <a:endParaRPr lang="fr-FR" sz="2000" dirty="0">
              <a:solidFill>
                <a:srgbClr val="C93627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Communiquer</a:t>
            </a:r>
            <a:r>
              <a:rPr lang="fr-FR" sz="2000" dirty="0"/>
              <a:t> sur les opportunités, les financements, les évènements</a:t>
            </a:r>
            <a:endParaRPr lang="fr-FR" sz="20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E825CC8-BF9B-3B2B-B907-67CA796E2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50" y="5861605"/>
            <a:ext cx="2350437" cy="9503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29A1B9E-AE39-4AAC-E061-ED84BFDA85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5"/>
          <a:stretch/>
        </p:blipFill>
        <p:spPr>
          <a:xfrm>
            <a:off x="1411614" y="5999671"/>
            <a:ext cx="2350437" cy="8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E1C79D4-B8FF-2DA4-D709-13F56D3B87A5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ADF0D23-7DE4-34DF-7686-4AC327DF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6249207-B083-C5D8-BF89-4D094951FC8E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02C9C3-36F2-1722-B4E5-C8C043873030}"/>
              </a:ext>
            </a:extLst>
          </p:cNvPr>
          <p:cNvGrpSpPr/>
          <p:nvPr/>
        </p:nvGrpSpPr>
        <p:grpSpPr>
          <a:xfrm>
            <a:off x="9103950" y="434955"/>
            <a:ext cx="2983119" cy="2983119"/>
            <a:chOff x="9103950" y="152900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A218D15-AC5A-840D-3524-06E93023E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950" y="152900"/>
              <a:ext cx="2983119" cy="2983119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263862C-704B-E70A-FC81-8AFD24FA24DE}"/>
                </a:ext>
              </a:extLst>
            </p:cNvPr>
            <p:cNvSpPr/>
            <p:nvPr/>
          </p:nvSpPr>
          <p:spPr>
            <a:xfrm>
              <a:off x="9536204" y="400275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B8A91B9-AFA8-8B10-0FF5-4BF6F690263D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Plaidoyer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E17F53-4424-A95C-431E-75A646F23EA2}"/>
              </a:ext>
            </a:extLst>
          </p:cNvPr>
          <p:cNvSpPr txBox="1"/>
          <p:nvPr/>
        </p:nvSpPr>
        <p:spPr>
          <a:xfrm>
            <a:off x="6793247" y="996395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Communauté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378763-E204-8ABC-05E8-D86210E8F38F}"/>
              </a:ext>
            </a:extLst>
          </p:cNvPr>
          <p:cNvSpPr txBox="1"/>
          <p:nvPr/>
        </p:nvSpPr>
        <p:spPr>
          <a:xfrm>
            <a:off x="426290" y="2813536"/>
            <a:ext cx="541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 + Coordination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741F6A-0F20-5137-146B-87F9A089CFF8}"/>
              </a:ext>
            </a:extLst>
          </p:cNvPr>
          <p:cNvSpPr txBox="1"/>
          <p:nvPr/>
        </p:nvSpPr>
        <p:spPr>
          <a:xfrm>
            <a:off x="687815" y="3828212"/>
            <a:ext cx="5155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Financement via Bruxelles Economie et Emploi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Demande de subside annuelle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55.000 € / an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3D6139B-577D-17CE-9937-4DED3C8699B1}"/>
              </a:ext>
            </a:extLst>
          </p:cNvPr>
          <p:cNvSpPr txBox="1"/>
          <p:nvPr/>
        </p:nvSpPr>
        <p:spPr>
          <a:xfrm>
            <a:off x="7304423" y="3828211"/>
            <a:ext cx="4556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Financement via la Fondation </a:t>
            </a:r>
            <a:r>
              <a:rPr lang="fr-FR" sz="2800" dirty="0" err="1"/>
              <a:t>QiGreen</a:t>
            </a:r>
            <a:endParaRPr lang="fr-FR" sz="28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3 ans : 2023 &gt; 2026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38.000 € / an</a:t>
            </a:r>
          </a:p>
        </p:txBody>
      </p:sp>
    </p:spTree>
    <p:extLst>
      <p:ext uri="{BB962C8B-B14F-4D97-AF65-F5344CB8AC3E}">
        <p14:creationId xmlns:p14="http://schemas.microsoft.com/office/powerpoint/2010/main" val="379647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Brochure, capture d’écran, Prospectus&#10;&#10;Description générée automatiquement">
            <a:extLst>
              <a:ext uri="{FF2B5EF4-FFF2-40B4-BE49-F238E27FC236}">
                <a16:creationId xmlns:a16="http://schemas.microsoft.com/office/drawing/2014/main" id="{4DE8B2B8-9393-05B8-F475-2972821F8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61" y="3096075"/>
            <a:ext cx="4971901" cy="3617217"/>
          </a:xfrm>
          <a:prstGeom prst="rect">
            <a:avLst/>
          </a:prstGeom>
        </p:spPr>
      </p:pic>
      <p:pic>
        <p:nvPicPr>
          <p:cNvPr id="12" name="Image 11" descr="Une image contenant texte, personne, nourriture, personnes&#10;&#10;Description générée automatiquement">
            <a:extLst>
              <a:ext uri="{FF2B5EF4-FFF2-40B4-BE49-F238E27FC236}">
                <a16:creationId xmlns:a16="http://schemas.microsoft.com/office/drawing/2014/main" id="{18A17BFF-29EA-6BAC-2924-B78B818AE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/>
          <a:stretch/>
        </p:blipFill>
        <p:spPr>
          <a:xfrm>
            <a:off x="0" y="3059632"/>
            <a:ext cx="2851110" cy="383777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F147577-2C5D-D492-9B5E-785831CE57B0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36A9640-CF11-0330-5C4C-2B34533A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8E4A0B0-B9EF-C055-1FC1-101F9A5ACC3A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3E2C182-7068-7215-3AA4-A6429E54F4D2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Communauté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2023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18C78E-9B9E-C5C7-F090-1158C27F9807}"/>
              </a:ext>
            </a:extLst>
          </p:cNvPr>
          <p:cNvSpPr txBox="1"/>
          <p:nvPr/>
        </p:nvSpPr>
        <p:spPr>
          <a:xfrm>
            <a:off x="3192981" y="1953495"/>
            <a:ext cx="72969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dirty="0">
                <a:latin typeface="MyriadPro"/>
              </a:rPr>
              <a:t>.</a:t>
            </a:r>
            <a:r>
              <a:rPr lang="fr-FR" sz="2200" b="1" dirty="0">
                <a:effectLst/>
                <a:latin typeface="MyriadPro"/>
              </a:rPr>
              <a:t> </a:t>
            </a:r>
            <a:r>
              <a:rPr lang="fr-FR" sz="2200" b="1" dirty="0">
                <a:solidFill>
                  <a:srgbClr val="C93627"/>
                </a:solidFill>
                <a:effectLst/>
                <a:latin typeface="MyriadPro"/>
              </a:rPr>
              <a:t>Groupe Facebook privé</a:t>
            </a:r>
          </a:p>
          <a:p>
            <a:r>
              <a:rPr lang="fr-FR" sz="2200" b="1" dirty="0">
                <a:latin typeface="MyriadPro"/>
              </a:rPr>
              <a:t>. </a:t>
            </a:r>
            <a:r>
              <a:rPr lang="fr-FR" sz="2200" b="1" dirty="0">
                <a:solidFill>
                  <a:srgbClr val="C93627"/>
                </a:solidFill>
                <a:latin typeface="MyriadPro"/>
              </a:rPr>
              <a:t>Newsletter </a:t>
            </a:r>
          </a:p>
          <a:p>
            <a:r>
              <a:rPr lang="fr-FR" sz="2200" b="1" dirty="0">
                <a:latin typeface="MyriadPro"/>
              </a:rPr>
              <a:t>.</a:t>
            </a:r>
            <a:r>
              <a:rPr lang="fr-FR" sz="2200" b="1" dirty="0">
                <a:effectLst/>
                <a:latin typeface="MyriadPro"/>
              </a:rPr>
              <a:t> </a:t>
            </a:r>
            <a:r>
              <a:rPr lang="fr-FR" sz="2200" b="1" dirty="0">
                <a:solidFill>
                  <a:srgbClr val="C93627"/>
                </a:solidFill>
                <a:effectLst/>
                <a:latin typeface="MyriadPro"/>
              </a:rPr>
              <a:t>Mails d’information ciblés</a:t>
            </a:r>
            <a:endParaRPr lang="fr-FR" sz="2200" b="1" dirty="0">
              <a:effectLst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D691AB-6066-6FF2-EAC6-97F3AAA8C435}"/>
              </a:ext>
            </a:extLst>
          </p:cNvPr>
          <p:cNvSpPr txBox="1"/>
          <p:nvPr/>
        </p:nvSpPr>
        <p:spPr>
          <a:xfrm>
            <a:off x="2889151" y="3520354"/>
            <a:ext cx="151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AFSCA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557D6A-6C04-321F-F2B0-38B57F6E949E}"/>
              </a:ext>
            </a:extLst>
          </p:cNvPr>
          <p:cNvSpPr txBox="1"/>
          <p:nvPr/>
        </p:nvSpPr>
        <p:spPr>
          <a:xfrm>
            <a:off x="2871898" y="4501464"/>
            <a:ext cx="1517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Vente en ligne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3538C8D-2F63-2C31-4702-0ECFB8C333D9}"/>
              </a:ext>
            </a:extLst>
          </p:cNvPr>
          <p:cNvSpPr txBox="1"/>
          <p:nvPr/>
        </p:nvSpPr>
        <p:spPr>
          <a:xfrm>
            <a:off x="2889151" y="5858830"/>
            <a:ext cx="151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Eau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021C8B7-E445-7EF1-7541-228645C45CF2}"/>
              </a:ext>
            </a:extLst>
          </p:cNvPr>
          <p:cNvSpPr txBox="1"/>
          <p:nvPr/>
        </p:nvSpPr>
        <p:spPr>
          <a:xfrm>
            <a:off x="6002584" y="3258744"/>
            <a:ext cx="151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MSV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14D06BD-FF7B-1C2D-9756-BC14DB4F1AEE}"/>
              </a:ext>
            </a:extLst>
          </p:cNvPr>
          <p:cNvSpPr txBox="1"/>
          <p:nvPr/>
        </p:nvSpPr>
        <p:spPr>
          <a:xfrm>
            <a:off x="6005420" y="4501464"/>
            <a:ext cx="151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AFSCA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1CEA60-B9DB-2B76-0BD6-C89B54DD3413}"/>
              </a:ext>
            </a:extLst>
          </p:cNvPr>
          <p:cNvSpPr txBox="1"/>
          <p:nvPr/>
        </p:nvSpPr>
        <p:spPr>
          <a:xfrm>
            <a:off x="4933421" y="5597220"/>
            <a:ext cx="2463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Statuts</a:t>
            </a:r>
          </a:p>
          <a:p>
            <a:pPr algn="r"/>
            <a:r>
              <a:rPr lang="fr-FR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Parts de Prod*</a:t>
            </a:r>
          </a:p>
        </p:txBody>
      </p:sp>
      <p:pic>
        <p:nvPicPr>
          <p:cNvPr id="15" name="Image 14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id="{E815673A-B415-996A-49BD-CF94D73D9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29" y="2329282"/>
            <a:ext cx="4623926" cy="44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EE05409-E89E-3FB1-412B-783185CAF86E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3B45A4F-B288-8EB2-6EBF-D3162851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B981196-7231-6DE4-4D5A-CF6C7B0A5048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BD0E8A2-C2EC-4EFE-7400-19E34A588C3C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Base de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Données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6C2592-E44A-5511-64EB-432F43480B0B}"/>
              </a:ext>
            </a:extLst>
          </p:cNvPr>
          <p:cNvSpPr txBox="1"/>
          <p:nvPr/>
        </p:nvSpPr>
        <p:spPr>
          <a:xfrm>
            <a:off x="687815" y="3445126"/>
            <a:ext cx="3623467" cy="264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30+ projets représentés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Etude pluriannuelle quantitative et qualitative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Première du genre </a:t>
            </a:r>
            <a:r>
              <a:rPr lang="fr-FR" sz="2000" dirty="0"/>
              <a:t>en région Bruxelles Capitale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/>
              <a:t>But : être la </a:t>
            </a:r>
            <a:r>
              <a:rPr lang="fr-FR" sz="2000" b="1" dirty="0"/>
              <a:t>référence en matière de données </a:t>
            </a:r>
            <a:r>
              <a:rPr lang="fr-FR" sz="2000" dirty="0"/>
              <a:t>sur les </a:t>
            </a:r>
            <a:r>
              <a:rPr lang="fr-FR" sz="2000" dirty="0" err="1"/>
              <a:t>professionnel.les</a:t>
            </a:r>
            <a:r>
              <a:rPr lang="fr-FR" sz="2000" dirty="0"/>
              <a:t> de l’AU</a:t>
            </a:r>
          </a:p>
        </p:txBody>
      </p:sp>
      <p:pic>
        <p:nvPicPr>
          <p:cNvPr id="17" name="Image 16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46D060BF-8CFD-05CF-F7C8-C00B28FFD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17" y="814851"/>
            <a:ext cx="3804022" cy="5272444"/>
          </a:xfrm>
          <a:prstGeom prst="rect">
            <a:avLst/>
          </a:prstGeom>
          <a:ln w="25400">
            <a:solidFill>
              <a:schemeClr val="accent1">
                <a:shade val="15000"/>
              </a:schemeClr>
            </a:solidFill>
          </a:ln>
        </p:spPr>
      </p:pic>
      <p:pic>
        <p:nvPicPr>
          <p:cNvPr id="19" name="Image 18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4966ABF4-13CB-8A9A-8CF5-16661E9BD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28" y="814851"/>
            <a:ext cx="3605749" cy="2038032"/>
          </a:xfrm>
          <a:prstGeom prst="rect">
            <a:avLst/>
          </a:prstGeom>
          <a:ln w="25400">
            <a:solidFill>
              <a:schemeClr val="accent1">
                <a:shade val="15000"/>
              </a:schemeClr>
            </a:solidFill>
          </a:ln>
        </p:spPr>
      </p:pic>
      <p:pic>
        <p:nvPicPr>
          <p:cNvPr id="21" name="Image 20" descr="Une image contenant plante, mammifère, capture d’écran, plein air&#10;&#10;Description générée automatiquement">
            <a:extLst>
              <a:ext uri="{FF2B5EF4-FFF2-40B4-BE49-F238E27FC236}">
                <a16:creationId xmlns:a16="http://schemas.microsoft.com/office/drawing/2014/main" id="{8B07B326-2D00-81DB-C613-3319CBF08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74" y="3037065"/>
            <a:ext cx="3582903" cy="1368217"/>
          </a:xfrm>
          <a:prstGeom prst="rect">
            <a:avLst/>
          </a:prstGeom>
          <a:ln w="25400">
            <a:solidFill>
              <a:schemeClr val="accent1">
                <a:shade val="15000"/>
              </a:schemeClr>
            </a:solidFill>
          </a:ln>
        </p:spPr>
      </p:pic>
      <p:pic>
        <p:nvPicPr>
          <p:cNvPr id="25" name="Image 24" descr="Une image contenant plante, capture d’écran, plein air, sol&#10;&#10;Description générée automatiquement">
            <a:extLst>
              <a:ext uri="{FF2B5EF4-FFF2-40B4-BE49-F238E27FC236}">
                <a16:creationId xmlns:a16="http://schemas.microsoft.com/office/drawing/2014/main" id="{DE43A493-82AA-FB2F-1CF6-D401578F8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74" y="4589464"/>
            <a:ext cx="3582903" cy="1497831"/>
          </a:xfrm>
          <a:prstGeom prst="rect">
            <a:avLst/>
          </a:prstGeom>
          <a:ln w="2540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734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EE05409-E89E-3FB1-412B-783185CAF86E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3B45A4F-B288-8EB2-6EBF-D3162851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B981196-7231-6DE4-4D5A-CF6C7B0A5048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BD0E8A2-C2EC-4EFE-7400-19E34A588C3C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Dynamiques 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lancées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6C2592-E44A-5511-64EB-432F43480B0B}"/>
              </a:ext>
            </a:extLst>
          </p:cNvPr>
          <p:cNvSpPr txBox="1"/>
          <p:nvPr/>
        </p:nvSpPr>
        <p:spPr>
          <a:xfrm>
            <a:off x="6904125" y="1291680"/>
            <a:ext cx="504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+ </a:t>
            </a:r>
            <a:r>
              <a:rPr lang="fr-FR" sz="2000" b="1" dirty="0">
                <a:solidFill>
                  <a:srgbClr val="C00000"/>
                </a:solidFill>
              </a:rPr>
              <a:t>Collaboration avec le Réseau des GASAP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Répartition des domaines de compétence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Travail sur les bases de données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Soutien au processus SPG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A6686538-B2C1-465E-997B-AE24904F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29" y="1291680"/>
            <a:ext cx="1283620" cy="12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EDC51E-7ADC-B6BD-2992-3E3A1BB6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29" y="3197678"/>
            <a:ext cx="1283620" cy="12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1FABDA7C-267A-CE7A-0968-738C11C98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30039" b="25315"/>
          <a:stretch/>
        </p:blipFill>
        <p:spPr bwMode="auto">
          <a:xfrm>
            <a:off x="3836408" y="3284283"/>
            <a:ext cx="1425844" cy="15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Police, conception&#10;&#10;Description générée automatiquement">
            <a:extLst>
              <a:ext uri="{FF2B5EF4-FFF2-40B4-BE49-F238E27FC236}">
                <a16:creationId xmlns:a16="http://schemas.microsoft.com/office/drawing/2014/main" id="{13F695E3-2AD7-A764-5FE1-F7E351489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62" y="3394716"/>
            <a:ext cx="1425844" cy="1103417"/>
          </a:xfrm>
          <a:prstGeom prst="rect">
            <a:avLst/>
          </a:prstGeom>
          <a:ln>
            <a:solidFill>
              <a:srgbClr val="C93627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8E3ABDF-98A7-A83E-4787-954A3F698541}"/>
              </a:ext>
            </a:extLst>
          </p:cNvPr>
          <p:cNvSpPr txBox="1"/>
          <p:nvPr/>
        </p:nvSpPr>
        <p:spPr>
          <a:xfrm>
            <a:off x="6904125" y="2999081"/>
            <a:ext cx="5182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avec Village Partenaire, Graines de Paysans, Réseau des GASAP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 Ateliers partagés ouverts à tous les membres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Partage de rapports, informations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00000"/>
                </a:solidFill>
              </a:rPr>
              <a:t>Organisation d’évènements communs</a:t>
            </a:r>
          </a:p>
        </p:txBody>
      </p:sp>
      <p:pic>
        <p:nvPicPr>
          <p:cNvPr id="14" name="Image 13" descr="Une image contenant orange, conception&#10;&#10;Description générée automatiquement">
            <a:extLst>
              <a:ext uri="{FF2B5EF4-FFF2-40B4-BE49-F238E27FC236}">
                <a16:creationId xmlns:a16="http://schemas.microsoft.com/office/drawing/2014/main" id="{928759F4-2824-E1C9-2DC5-8854795384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-10" b="1"/>
          <a:stretch/>
        </p:blipFill>
        <p:spPr>
          <a:xfrm>
            <a:off x="5287875" y="4938073"/>
            <a:ext cx="1616249" cy="16356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1F00168-970A-3071-D70C-C8BEAFA465CE}"/>
              </a:ext>
            </a:extLst>
          </p:cNvPr>
          <p:cNvSpPr txBox="1"/>
          <p:nvPr/>
        </p:nvSpPr>
        <p:spPr>
          <a:xfrm>
            <a:off x="6904125" y="5094274"/>
            <a:ext cx="504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00000"/>
                </a:solidFill>
              </a:rPr>
              <a:t>Adhésion de </a:t>
            </a:r>
            <a:r>
              <a:rPr lang="fr-FR" sz="2000" b="1" dirty="0" err="1">
                <a:solidFill>
                  <a:srgbClr val="C00000"/>
                </a:solidFill>
              </a:rPr>
              <a:t>travailleureuses</a:t>
            </a:r>
            <a:r>
              <a:rPr lang="fr-FR" sz="2000" b="1" dirty="0">
                <a:solidFill>
                  <a:srgbClr val="C00000"/>
                </a:solidFill>
              </a:rPr>
              <a:t> de l’AU en projet ou en cours d’installation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Extension du statut de ‘membre adhérent’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/>
              <a:t>But: favoriser les échanges et l’emploi </a:t>
            </a:r>
          </a:p>
        </p:txBody>
      </p:sp>
    </p:spTree>
    <p:extLst>
      <p:ext uri="{BB962C8B-B14F-4D97-AF65-F5344CB8AC3E}">
        <p14:creationId xmlns:p14="http://schemas.microsoft.com/office/powerpoint/2010/main" val="428940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7CC2753-1A7C-8B59-081C-4BB8DB22B831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466D2DE-01DB-E895-66D7-5DE62165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16F88B1-4D0B-A606-14DA-AE572B0B4881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3130513-83A9-DA80-2921-8EE1A10F037D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Plaidoyer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2023</a:t>
            </a:r>
          </a:p>
        </p:txBody>
      </p:sp>
      <p:pic>
        <p:nvPicPr>
          <p:cNvPr id="13" name="Image 12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09484351-9625-6896-01EB-3BE48F7A8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00" y="3618030"/>
            <a:ext cx="3949700" cy="2590800"/>
          </a:xfrm>
          <a:prstGeom prst="rect">
            <a:avLst/>
          </a:prstGeom>
        </p:spPr>
      </p:pic>
      <p:pic>
        <p:nvPicPr>
          <p:cNvPr id="15" name="Image 14" descr="Une image contenant texte, Police&#10;&#10;Description générée automatiquement">
            <a:extLst>
              <a:ext uri="{FF2B5EF4-FFF2-40B4-BE49-F238E27FC236}">
                <a16:creationId xmlns:a16="http://schemas.microsoft.com/office/drawing/2014/main" id="{3EBF6832-A16C-5037-2C24-7E703B410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00" y="2132130"/>
            <a:ext cx="4229100" cy="1485900"/>
          </a:xfrm>
          <a:prstGeom prst="rect">
            <a:avLst/>
          </a:prstGeom>
        </p:spPr>
      </p:pic>
      <p:pic>
        <p:nvPicPr>
          <p:cNvPr id="17" name="Image 16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2D50A9AD-19FD-6FFF-9E4B-24A212983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25" y="2132130"/>
            <a:ext cx="3683000" cy="4432300"/>
          </a:xfrm>
          <a:prstGeom prst="rect">
            <a:avLst/>
          </a:prstGeom>
        </p:spPr>
      </p:pic>
      <p:pic>
        <p:nvPicPr>
          <p:cNvPr id="19" name="Image 1">
            <a:extLst>
              <a:ext uri="{FF2B5EF4-FFF2-40B4-BE49-F238E27FC236}">
                <a16:creationId xmlns:a16="http://schemas.microsoft.com/office/drawing/2014/main" id="{E520E0A9-3363-260D-EE34-F0A5644A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8" y="4359596"/>
            <a:ext cx="1511666" cy="5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2">
            <a:extLst>
              <a:ext uri="{FF2B5EF4-FFF2-40B4-BE49-F238E27FC236}">
                <a16:creationId xmlns:a16="http://schemas.microsoft.com/office/drawing/2014/main" id="{BF68A841-686F-8B97-2309-E74A7DF4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03" y="106763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3" descr="Terre-en-vue - Faciliter l'accès à la terre pour une agriculture durable">
            <a:extLst>
              <a:ext uri="{FF2B5EF4-FFF2-40B4-BE49-F238E27FC236}">
                <a16:creationId xmlns:a16="http://schemas.microsoft.com/office/drawing/2014/main" id="{A4AA9EC6-A3EB-8474-2A44-20DBA3BC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26" y="1005185"/>
            <a:ext cx="735371" cy="8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4" descr="Le début des haricots ASBL – La pousse qui pousse">
            <a:extLst>
              <a:ext uri="{FF2B5EF4-FFF2-40B4-BE49-F238E27FC236}">
                <a16:creationId xmlns:a16="http://schemas.microsoft.com/office/drawing/2014/main" id="{251CAF09-BFE9-3EE9-A9BF-A55DD781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07" y="1117823"/>
            <a:ext cx="811503" cy="80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5">
            <a:extLst>
              <a:ext uri="{FF2B5EF4-FFF2-40B4-BE49-F238E27FC236}">
                <a16:creationId xmlns:a16="http://schemas.microsoft.com/office/drawing/2014/main" id="{02557AD0-DA93-28AB-74ED-A0EB7346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54" y="257153"/>
            <a:ext cx="1965746" cy="62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6">
            <a:extLst>
              <a:ext uri="{FF2B5EF4-FFF2-40B4-BE49-F238E27FC236}">
                <a16:creationId xmlns:a16="http://schemas.microsoft.com/office/drawing/2014/main" id="{1563BE15-75F5-7F2B-D5A1-73E73474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718" y="1134266"/>
            <a:ext cx="1261974" cy="8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7">
            <a:extLst>
              <a:ext uri="{FF2B5EF4-FFF2-40B4-BE49-F238E27FC236}">
                <a16:creationId xmlns:a16="http://schemas.microsoft.com/office/drawing/2014/main" id="{95062843-75BD-DF16-83D9-67556770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3" y="4947831"/>
            <a:ext cx="1446616" cy="10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16">
            <a:extLst>
              <a:ext uri="{FF2B5EF4-FFF2-40B4-BE49-F238E27FC236}">
                <a16:creationId xmlns:a16="http://schemas.microsoft.com/office/drawing/2014/main" id="{F5FA19E0-4A1D-DAD6-B7D8-608669DB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6" y="3472366"/>
            <a:ext cx="167457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10">
            <a:extLst>
              <a:ext uri="{FF2B5EF4-FFF2-40B4-BE49-F238E27FC236}">
                <a16:creationId xmlns:a16="http://schemas.microsoft.com/office/drawing/2014/main" id="{B7438FDD-48C7-54E4-0D68-3EF97834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91" y="219774"/>
            <a:ext cx="172866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11">
            <a:extLst>
              <a:ext uri="{FF2B5EF4-FFF2-40B4-BE49-F238E27FC236}">
                <a16:creationId xmlns:a16="http://schemas.microsoft.com/office/drawing/2014/main" id="{8B1CE85F-3459-388A-F5DC-1C59F009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758" y="16606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18">
            <a:extLst>
              <a:ext uri="{FF2B5EF4-FFF2-40B4-BE49-F238E27FC236}">
                <a16:creationId xmlns:a16="http://schemas.microsoft.com/office/drawing/2014/main" id="{46F87E5A-ADC9-6B47-099F-03592BEC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63" y="1110763"/>
            <a:ext cx="84230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12" descr="Ceinture Aliment-Terre Liégeoise">
            <a:extLst>
              <a:ext uri="{FF2B5EF4-FFF2-40B4-BE49-F238E27FC236}">
                <a16:creationId xmlns:a16="http://schemas.microsoft.com/office/drawing/2014/main" id="{861D1AA1-D397-BF8A-37E9-DA638331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578"/>
            <a:ext cx="151166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13">
            <a:extLst>
              <a:ext uri="{FF2B5EF4-FFF2-40B4-BE49-F238E27FC236}">
                <a16:creationId xmlns:a16="http://schemas.microsoft.com/office/drawing/2014/main" id="{F84EBF6D-2774-6D42-66AC-672E7769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34" y="1059489"/>
            <a:ext cx="867171" cy="7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14">
            <a:extLst>
              <a:ext uri="{FF2B5EF4-FFF2-40B4-BE49-F238E27FC236}">
                <a16:creationId xmlns:a16="http://schemas.microsoft.com/office/drawing/2014/main" id="{DC9BC66E-0D9C-2969-F746-A84E0483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44" y="1117823"/>
            <a:ext cx="903160" cy="8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30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342</Words>
  <Application>Microsoft Macintosh PowerPoint</Application>
  <PresentationFormat>Grand écran</PresentationFormat>
  <Paragraphs>94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Agency FB</vt:lpstr>
      <vt:lpstr>Arial</vt:lpstr>
      <vt:lpstr>Bernard MT Condensed</vt:lpstr>
      <vt:lpstr>Calibri</vt:lpstr>
      <vt:lpstr>Calibri Light</vt:lpstr>
      <vt:lpstr>MyriadPro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Gaëtane FédéAU</dc:creator>
  <cp:lastModifiedBy>LS Hmn</cp:lastModifiedBy>
  <cp:revision>51</cp:revision>
  <dcterms:created xsi:type="dcterms:W3CDTF">2023-01-31T12:51:32Z</dcterms:created>
  <dcterms:modified xsi:type="dcterms:W3CDTF">2024-02-21T16:48:54Z</dcterms:modified>
</cp:coreProperties>
</file>