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92" r:id="rId4"/>
    <p:sldId id="290" r:id="rId5"/>
    <p:sldId id="291" r:id="rId6"/>
    <p:sldId id="293" r:id="rId7"/>
    <p:sldId id="295" r:id="rId8"/>
    <p:sldId id="294" r:id="rId9"/>
    <p:sldId id="287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3627"/>
    <a:srgbClr val="F2ECE5"/>
    <a:srgbClr val="4E867D"/>
    <a:srgbClr val="FFF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51" autoAdjust="0"/>
    <p:restoredTop sz="94693"/>
  </p:normalViewPr>
  <p:slideViewPr>
    <p:cSldViewPr snapToGrid="0">
      <p:cViewPr varScale="1">
        <p:scale>
          <a:sx n="93" d="100"/>
          <a:sy n="93" d="100"/>
        </p:scale>
        <p:origin x="24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B28D-0BC2-4A34-A53F-1891938352D4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A5867-13D6-4F27-939B-99F45B44B6F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3012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161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490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5892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A5867-13D6-4F27-939B-99F45B44B6F2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1864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B6CB29-F229-3936-74CD-7223B5E56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868AD3-C3CC-0881-3567-407EB3FB2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0C81DE-627E-D170-D447-E92EEE96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48AD08-11EE-1B86-E177-C7946A5F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E677AD-0ED6-3AFE-5575-2C5D151F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73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D2CCD-5C62-0496-6C7D-FFBE88672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534E0F-4A90-911A-779C-30E75CED5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80D79F-7D5A-D783-0733-59AFA81D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84F1D6-97D0-7BB4-3228-C15619DD7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8049C7-6AD9-AC5C-E538-5B94DA06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078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7E28428-CBD4-9E4E-9A40-DC17B7789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D817F8-76CC-B430-279A-7654017FB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5082F8-594E-4C38-B2FF-9F27AC3A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3386CE-7AB7-E12D-9EFD-A332F502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E7E31-41B5-4513-4DD0-21548280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716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C07CF-8850-267B-F6AC-7430F0736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AE682E-EA7A-20DA-16FE-44CFB86CA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B1F13B6-23B9-AE1F-2B00-AB7F29CF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D588E9-8FF9-0AA3-A1A6-46B59E99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1D3B3-3A78-150F-BA6A-55C367047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4731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8F468-5E41-023F-2094-61DD3FEF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D8CD9-949F-3177-EF05-CF72E2B0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7EC11-15A5-6B28-803A-9B274F6A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D3809B-6BEB-7816-CE6E-1D69DDCA7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244C67-C7F6-84BA-FC29-3CAC5ABF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869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0FF50-1385-1C72-AA4B-186B5F335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A11CE3-E65B-A3F2-8595-1ECD77702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870548-8019-8655-5450-639E1B384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21EDC0-0A15-E828-FDAC-51D4992F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BC6E48-A9DD-9D7C-029F-5E0DE56A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C00ABE-522E-D0DC-3500-A51553E9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073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44C9B-09A2-41B2-BA64-6D6CB919F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B27567-2A01-AB5A-0CA4-C4B9DD434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C2A799-3227-3599-1C0C-5E662EFC6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13D5DB-E50A-BD21-E8F5-9764D546E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C5E6EE8-37D0-2D8B-93A3-B49E4D73F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C432E48-03A8-C878-9E8E-B8F683DF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D15472F-CDA2-6680-A112-F58DA53E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535B07-F762-21FB-D987-F67E715D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598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C6A28-8833-B311-735D-1C51EA9B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6388F0-0982-C891-67B6-583A46C4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449D66E-9A40-2730-779C-AED8C835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C66FB7-0720-D195-D303-7FB2552D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617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B0ADC06-5343-BF8C-854A-AB9F0386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EFA86A-DC35-3BD3-2471-A4FDCB93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0EFA93-E0BA-6E62-BB27-AD8CC5E2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1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3C1B3-E1EA-2326-B1C1-514BD2E0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D1961-60B6-C563-B71E-716F4EF29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BE7ECB-1B33-E156-A1E9-7BDD1ED5E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4E2CCC-4BEB-0713-A3C5-5AC761BB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BAEE18B-E0C7-28B6-BBEF-687A5579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0081C8-A1D3-7104-2397-BE21EF4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095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A1BABB-AD4D-2454-F83E-912EC9BB8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F0A6F42-DA1A-8DAC-7377-3F9CB8113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AACB8E-1D80-3F53-9BF3-A03615A68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010174-FF04-6DD8-CFBA-CB31AE17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475054-DBAD-B605-9A43-4CE3E210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E7F1B9-0B54-F56D-1C34-3C66D068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50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7343B8-6080-27AF-A1BD-586EB684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5A932D-C7A6-1912-3C6C-AF8CCF5CD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E06C32-77CE-40F4-F7A4-CFFD8377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2753-C9B0-4D81-BE41-BE921F61C387}" type="datetimeFigureOut">
              <a:rPr lang="fr-BE" smtClean="0"/>
              <a:t>21/02/24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E51942-7422-882F-7189-9D7EFA6B6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0536C7-E0E4-0315-0C5D-F4AD83440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F566-0072-4A23-8122-0534D0F3F58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55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fif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fif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jfif"/><Relationship Id="rId30" Type="http://schemas.openxmlformats.org/officeDocument/2006/relationships/image" Target="../media/image29.png"/><Relationship Id="rId35" Type="http://schemas.microsoft.com/office/2007/relationships/hdphoto" Target="../media/hdphoto1.wdp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fif"/><Relationship Id="rId18" Type="http://schemas.openxmlformats.org/officeDocument/2006/relationships/image" Target="../media/image17.jpg"/><Relationship Id="rId26" Type="http://schemas.openxmlformats.org/officeDocument/2006/relationships/image" Target="../media/image25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f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jfif"/><Relationship Id="rId19" Type="http://schemas.openxmlformats.org/officeDocument/2006/relationships/image" Target="../media/image18.jp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png"/><Relationship Id="rId27" Type="http://schemas.openxmlformats.org/officeDocument/2006/relationships/image" Target="../media/image26.jfif"/><Relationship Id="rId30" Type="http://schemas.openxmlformats.org/officeDocument/2006/relationships/image" Target="../media/image29.png"/><Relationship Id="rId35" Type="http://schemas.microsoft.com/office/2007/relationships/hdphoto" Target="../media/hdphoto2.wdp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F54F3A4-4FC8-972D-7741-4D2D7CC5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9" y="0"/>
            <a:ext cx="1133066" cy="1133066"/>
          </a:xfrm>
          <a:prstGeom prst="rect">
            <a:avLst/>
          </a:prstGeom>
        </p:spPr>
      </p:pic>
      <p:pic>
        <p:nvPicPr>
          <p:cNvPr id="20" name="Image 19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2D38B203-942A-E26C-1663-B95F4F0A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93" y="1236009"/>
            <a:ext cx="1152649" cy="10513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2CE153-BFD4-2567-A3B8-7528C969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" y="398490"/>
            <a:ext cx="2405781" cy="558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1FDFDA-A9AD-F6F8-5C46-F63C9576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6" y="4751829"/>
            <a:ext cx="1080000" cy="108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24BB0-E47A-AB30-BEAE-4DFFE7724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2" y="5526454"/>
            <a:ext cx="1617340" cy="10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7B6294-7CBB-ED1B-5FC4-E5C0A6BD8D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6453"/>
          <a:stretch/>
        </p:blipFill>
        <p:spPr>
          <a:xfrm>
            <a:off x="9365492" y="2381107"/>
            <a:ext cx="1256523" cy="1010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9BF2F4-0905-FE77-A76D-8C9B4A360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1" y="5568505"/>
            <a:ext cx="1652695" cy="6926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3DAE-3CE4-14BC-5381-6C0DFDDC4C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b="24748"/>
          <a:stretch/>
        </p:blipFill>
        <p:spPr>
          <a:xfrm>
            <a:off x="2015977" y="5850516"/>
            <a:ext cx="2179639" cy="8323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5E08AE-CE30-67B6-9512-BD493A8E2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7" y="1706670"/>
            <a:ext cx="1521613" cy="1521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DC7477-DCF8-5FD4-7263-216B518BF4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94" y="842320"/>
            <a:ext cx="1080000" cy="108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575C2-1D5C-4CC2-BBEA-2B1A996A0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4" y="250912"/>
            <a:ext cx="2228924" cy="6922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2538AB-0523-1412-B784-AB1D9B1207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7" y="5412791"/>
            <a:ext cx="1270101" cy="12701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FE6807-52C3-45CA-5295-729CA0854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7" y="3789954"/>
            <a:ext cx="1540596" cy="90702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37B59B5-5ACC-98A2-9AE8-AA2DD1F9F2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26" y="4872791"/>
            <a:ext cx="1080000" cy="108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12EA8D-4104-7CD9-19C1-CF833CA61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72" y="172188"/>
            <a:ext cx="1867388" cy="7656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2D257F6-CADE-1BD5-9A37-C77213D0AA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23" y="1045397"/>
            <a:ext cx="1080000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0B80D9A-A9CD-D990-6AB1-A82826CB0A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0" y="1142005"/>
            <a:ext cx="904293" cy="90429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9E510D-1C77-85E7-B720-B9012990D4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01" y="5721108"/>
            <a:ext cx="1080000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E73538D-F4B6-658A-F44C-5046ED255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" y="2793575"/>
            <a:ext cx="1080000" cy="108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7C816A5-C526-065A-6D12-0854EA6CDF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91" y="966298"/>
            <a:ext cx="1080997" cy="108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B314EB3-5F5D-D12F-A043-91830CE93F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03" y="2776189"/>
            <a:ext cx="1080000" cy="108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71553E5-15E0-53A1-222D-A4FAD376B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1" y="4446454"/>
            <a:ext cx="1080000" cy="108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C5BBD4E-7AF3-3645-8CDC-252B733F6C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51" y="2356423"/>
            <a:ext cx="1080000" cy="108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346FA5E-3B0E-8C68-5B37-CED0D99BE9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51" y="3579091"/>
            <a:ext cx="1080000" cy="108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46A382D-0C22-3A0A-6E39-78A6B1F67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18" y="1946745"/>
            <a:ext cx="1690800" cy="169366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272DDA7-20C6-313D-4A95-E47C22F0EA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777534"/>
            <a:ext cx="1396158" cy="139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92B201B-1269-D417-797C-5B0B0B1A18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6" y="2199646"/>
            <a:ext cx="2983119" cy="29831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35D5E6D-7F6F-5EA4-3DD7-9B780648F1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88" y="1310652"/>
            <a:ext cx="1005179" cy="1005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D1E9D7-85FB-85D6-83E9-F58B1855E98F}"/>
              </a:ext>
            </a:extLst>
          </p:cNvPr>
          <p:cNvSpPr txBox="1"/>
          <p:nvPr/>
        </p:nvSpPr>
        <p:spPr>
          <a:xfrm>
            <a:off x="1893565" y="4604237"/>
            <a:ext cx="176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Courtileke</a:t>
            </a:r>
            <a:r>
              <a:rPr lang="fr-BE" dirty="0">
                <a:latin typeface="Agency FB" panose="020B0503020202020204" pitchFamily="34" charset="0"/>
              </a:rPr>
              <a:t> </a:t>
            </a:r>
            <a:r>
              <a:rPr lang="fr-BE" dirty="0" err="1">
                <a:latin typeface="Agency FB" panose="020B0503020202020204" pitchFamily="34" charset="0"/>
              </a:rPr>
              <a:t>asbl</a:t>
            </a:r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3C7F6B-546E-B435-2A02-F38923B7DADA}"/>
              </a:ext>
            </a:extLst>
          </p:cNvPr>
          <p:cNvSpPr txBox="1"/>
          <p:nvPr/>
        </p:nvSpPr>
        <p:spPr>
          <a:xfrm>
            <a:off x="9433229" y="3788777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Sherwood</a:t>
            </a:r>
          </a:p>
        </p:txBody>
      </p:sp>
      <p:pic>
        <p:nvPicPr>
          <p:cNvPr id="1026" name="Picture 2" descr="Accueil | Houblons de Bruxelles">
            <a:extLst>
              <a:ext uri="{FF2B5EF4-FFF2-40B4-BE49-F238E27FC236}">
                <a16:creationId xmlns:a16="http://schemas.microsoft.com/office/drawing/2014/main" id="{4D1D9B7B-7A4A-3C45-1B30-8D07253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5" y="5506979"/>
            <a:ext cx="1395644" cy="13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tileke asbl">
            <a:extLst>
              <a:ext uri="{FF2B5EF4-FFF2-40B4-BE49-F238E27FC236}">
                <a16:creationId xmlns:a16="http://schemas.microsoft.com/office/drawing/2014/main" id="{B1DBC012-83EF-2DB0-2C6A-1035E96F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57" y="250912"/>
            <a:ext cx="1210322" cy="1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0A1E0-9CB1-60B5-3383-010B81D840DE}"/>
              </a:ext>
            </a:extLst>
          </p:cNvPr>
          <p:cNvSpPr txBox="1"/>
          <p:nvPr/>
        </p:nvSpPr>
        <p:spPr>
          <a:xfrm>
            <a:off x="3029831" y="1276568"/>
            <a:ext cx="169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Panier de colocs</a:t>
            </a:r>
          </a:p>
        </p:txBody>
      </p:sp>
      <p:pic>
        <p:nvPicPr>
          <p:cNvPr id="6" name="Image 5" descr="Une image contenant Police, écriture manuscrite, blanc, Graphique&#10;&#10;Description générée automatiquement">
            <a:extLst>
              <a:ext uri="{FF2B5EF4-FFF2-40B4-BE49-F238E27FC236}">
                <a16:creationId xmlns:a16="http://schemas.microsoft.com/office/drawing/2014/main" id="{60BA608B-F6F8-0B61-0F23-E1D7D413C5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8" y="3613935"/>
            <a:ext cx="1080150" cy="1010313"/>
          </a:xfrm>
          <a:prstGeom prst="rect">
            <a:avLst/>
          </a:prstGeom>
        </p:spPr>
      </p:pic>
      <p:pic>
        <p:nvPicPr>
          <p:cNvPr id="10" name="Picture 2" descr="Accueil - Nos Oignons ASBL">
            <a:extLst>
              <a:ext uri="{FF2B5EF4-FFF2-40B4-BE49-F238E27FC236}">
                <a16:creationId xmlns:a16="http://schemas.microsoft.com/office/drawing/2014/main" id="{D270C299-5D2E-455A-1632-5DAC044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6" y="2132632"/>
            <a:ext cx="1396159" cy="11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FCD880-5D1D-4F0D-AE68-1D110ACBBC09}"/>
              </a:ext>
            </a:extLst>
          </p:cNvPr>
          <p:cNvSpPr txBox="1"/>
          <p:nvPr/>
        </p:nvSpPr>
        <p:spPr>
          <a:xfrm>
            <a:off x="5870100" y="5407033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Bluëtte</a:t>
            </a:r>
            <a:endParaRPr lang="fr-BE" dirty="0">
              <a:latin typeface="Agency FB" panose="020B0503020202020204" pitchFamily="34" charset="0"/>
            </a:endParaRPr>
          </a:p>
        </p:txBody>
      </p:sp>
      <p:pic>
        <p:nvPicPr>
          <p:cNvPr id="5" name="Image 4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23CE10CD-6878-CE5A-894C-73F41100CF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95" y="1187871"/>
            <a:ext cx="5411396" cy="54113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D125EA-D3CC-426E-38AA-FC089BBA5641}"/>
              </a:ext>
            </a:extLst>
          </p:cNvPr>
          <p:cNvSpPr txBox="1"/>
          <p:nvPr/>
        </p:nvSpPr>
        <p:spPr>
          <a:xfrm>
            <a:off x="5493898" y="436710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49108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E1C79D4-B8FF-2DA4-D709-13F56D3B87A5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3ADF0D23-7DE4-34DF-7686-4AC327DF7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6249207-B083-C5D8-BF89-4D094951FC8E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02C9C3-36F2-1722-B4E5-C8C043873030}"/>
              </a:ext>
            </a:extLst>
          </p:cNvPr>
          <p:cNvGrpSpPr/>
          <p:nvPr/>
        </p:nvGrpSpPr>
        <p:grpSpPr>
          <a:xfrm>
            <a:off x="9103950" y="434955"/>
            <a:ext cx="2983119" cy="2983119"/>
            <a:chOff x="9103950" y="152900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218D15-AC5A-840D-3524-06E9302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50" y="152900"/>
              <a:ext cx="2983119" cy="2983119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63862C-704B-E70A-FC81-8AFD24FA24DE}"/>
                </a:ext>
              </a:extLst>
            </p:cNvPr>
            <p:cNvSpPr/>
            <p:nvPr/>
          </p:nvSpPr>
          <p:spPr>
            <a:xfrm>
              <a:off x="9536204" y="400275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6B8A91B9-AFA8-8B10-0FF5-4BF6F690263D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17F53-4424-A95C-431E-75A646F23EA2}"/>
              </a:ext>
            </a:extLst>
          </p:cNvPr>
          <p:cNvSpPr txBox="1"/>
          <p:nvPr/>
        </p:nvSpPr>
        <p:spPr>
          <a:xfrm>
            <a:off x="6793247" y="996395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378763-E204-8ABC-05E8-D86210E8F38F}"/>
              </a:ext>
            </a:extLst>
          </p:cNvPr>
          <p:cNvSpPr txBox="1"/>
          <p:nvPr/>
        </p:nvSpPr>
        <p:spPr>
          <a:xfrm>
            <a:off x="426290" y="2813536"/>
            <a:ext cx="54170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 + Coordination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E741F6A-0F20-5137-146B-87F9A089CFF8}"/>
              </a:ext>
            </a:extLst>
          </p:cNvPr>
          <p:cNvSpPr txBox="1"/>
          <p:nvPr/>
        </p:nvSpPr>
        <p:spPr>
          <a:xfrm>
            <a:off x="687815" y="3828212"/>
            <a:ext cx="67520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Financement via Bruxelles Economie et Emploi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Financement </a:t>
            </a:r>
            <a:r>
              <a:rPr lang="fr-FR" sz="2800" b="1" dirty="0"/>
              <a:t>jusque fin </a:t>
            </a:r>
            <a:r>
              <a:rPr lang="fr-FR" sz="2800" b="1" dirty="0" err="1"/>
              <a:t>Dec</a:t>
            </a:r>
            <a:r>
              <a:rPr lang="fr-FR" sz="2800" b="1" dirty="0"/>
              <a:t> 2024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55.000 €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3D6139B-577D-17CE-9937-4DED3C8699B1}"/>
              </a:ext>
            </a:extLst>
          </p:cNvPr>
          <p:cNvSpPr txBox="1"/>
          <p:nvPr/>
        </p:nvSpPr>
        <p:spPr>
          <a:xfrm>
            <a:off x="7304423" y="3828211"/>
            <a:ext cx="4556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Financement via la Fondation </a:t>
            </a:r>
            <a:r>
              <a:rPr lang="fr-FR" sz="2800" dirty="0" err="1"/>
              <a:t>QiGreen</a:t>
            </a:r>
            <a:endParaRPr lang="fr-FR" sz="2800" dirty="0"/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Assuré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800" dirty="0"/>
              <a:t>38.000 €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DCA1452-42AE-3AF8-17AE-D18BA99CFD0F}"/>
              </a:ext>
            </a:extLst>
          </p:cNvPr>
          <p:cNvSpPr txBox="1"/>
          <p:nvPr/>
        </p:nvSpPr>
        <p:spPr>
          <a:xfrm>
            <a:off x="687815" y="6013697"/>
            <a:ext cx="6752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800" dirty="0">
                <a:solidFill>
                  <a:srgbClr val="C00000"/>
                </a:solidFill>
              </a:rPr>
              <a:t>+ </a:t>
            </a:r>
            <a:r>
              <a:rPr lang="fr-FR" sz="2800" b="1" dirty="0">
                <a:solidFill>
                  <a:srgbClr val="C00000"/>
                </a:solidFill>
              </a:rPr>
              <a:t>fonds propres</a:t>
            </a:r>
            <a:endParaRPr lang="fr-FR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73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habits, meubles, intérieur, chaussures&#10;&#10;Description générée automatiquement">
            <a:extLst>
              <a:ext uri="{FF2B5EF4-FFF2-40B4-BE49-F238E27FC236}">
                <a16:creationId xmlns:a16="http://schemas.microsoft.com/office/drawing/2014/main" id="{220A35DC-AA06-70DB-EA04-9843475B4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711113"/>
            <a:ext cx="7119813" cy="5339860"/>
          </a:xfrm>
          <a:prstGeom prst="rect">
            <a:avLst/>
          </a:prstGeom>
        </p:spPr>
      </p:pic>
      <p:pic>
        <p:nvPicPr>
          <p:cNvPr id="7" name="Image 6" descr="Une image contenant sport, bowling, Équipement de bowling, Quille de bowling&#10;&#10;Description générée automatiquement">
            <a:extLst>
              <a:ext uri="{FF2B5EF4-FFF2-40B4-BE49-F238E27FC236}">
                <a16:creationId xmlns:a16="http://schemas.microsoft.com/office/drawing/2014/main" id="{942A0032-684C-249A-8BED-B4DAFECF9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5" y="315278"/>
            <a:ext cx="4373706" cy="58316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8BA9A60-B360-EAC9-412B-CDA0DF67C413}"/>
              </a:ext>
            </a:extLst>
          </p:cNvPr>
          <p:cNvSpPr txBox="1"/>
          <p:nvPr/>
        </p:nvSpPr>
        <p:spPr>
          <a:xfrm>
            <a:off x="347787" y="4763800"/>
            <a:ext cx="5928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Mise au Vert 15 </a:t>
            </a:r>
            <a:r>
              <a:rPr lang="fr-FR" sz="6000" dirty="0" err="1">
                <a:solidFill>
                  <a:srgbClr val="C93627"/>
                </a:solidFill>
                <a:latin typeface="Bernard MT Condensed" panose="02050806060905020404" pitchFamily="18" charset="77"/>
              </a:rPr>
              <a:t>Fev</a:t>
            </a:r>
            <a:endParaRPr lang="fr-FR" sz="6000" dirty="0">
              <a:solidFill>
                <a:srgbClr val="C93627"/>
              </a:solidFill>
              <a:latin typeface="Bernard MT Condensed" panose="02050806060905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660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BA9A60-B360-EAC9-412B-CDA0DF67C413}"/>
              </a:ext>
            </a:extLst>
          </p:cNvPr>
          <p:cNvSpPr txBox="1"/>
          <p:nvPr/>
        </p:nvSpPr>
        <p:spPr>
          <a:xfrm>
            <a:off x="347787" y="4763800"/>
            <a:ext cx="5109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Perspectives de croissance</a:t>
            </a:r>
          </a:p>
        </p:txBody>
      </p:sp>
      <p:pic>
        <p:nvPicPr>
          <p:cNvPr id="8" name="Espace réservé du contenu 7" descr="Une image contenant clipart, carte, illustration&#10;&#10;Description générée automatiquement">
            <a:extLst>
              <a:ext uri="{FF2B5EF4-FFF2-40B4-BE49-F238E27FC236}">
                <a16:creationId xmlns:a16="http://schemas.microsoft.com/office/drawing/2014/main" id="{A83101D6-BDE4-4116-13ED-A65314A7B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9" y="412462"/>
            <a:ext cx="5206462" cy="4351338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C2D1A71-3432-CF73-50FB-2FB46D31F187}"/>
              </a:ext>
            </a:extLst>
          </p:cNvPr>
          <p:cNvSpPr txBox="1"/>
          <p:nvPr/>
        </p:nvSpPr>
        <p:spPr>
          <a:xfrm>
            <a:off x="5457561" y="2094200"/>
            <a:ext cx="64833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Mandat du CA pour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Continuer ce que l’on fait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Consolider ce que l’on fait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Que toute nouvelle direction renforce ce que l’on fait déjà.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85C026-FD74-A647-E659-DAA5ECBD0867}"/>
              </a:ext>
            </a:extLst>
          </p:cNvPr>
          <p:cNvSpPr txBox="1"/>
          <p:nvPr/>
        </p:nvSpPr>
        <p:spPr>
          <a:xfrm>
            <a:off x="5457561" y="3484139"/>
            <a:ext cx="64833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Membres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Helvetica Neue" panose="02000503000000020004" pitchFamily="2" charset="0"/>
              </a:rPr>
              <a:t>Pas de prospection active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Une </a:t>
            </a:r>
            <a:r>
              <a:rPr lang="fr-FR" b="0" i="0" dirty="0" err="1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FedeAU</a:t>
            </a: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 ouverte à toute demande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9B6A742-D4C0-2F9F-5A85-69A91008204D}"/>
              </a:ext>
            </a:extLst>
          </p:cNvPr>
          <p:cNvSpPr txBox="1"/>
          <p:nvPr/>
        </p:nvSpPr>
        <p:spPr>
          <a:xfrm>
            <a:off x="5457561" y="4545075"/>
            <a:ext cx="64833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Financements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latin typeface="Helvetica Neue" panose="02000503000000020004" pitchFamily="2" charset="0"/>
              </a:rPr>
              <a:t>Recherche active de nouveaux financements</a:t>
            </a:r>
            <a:endParaRPr lang="fr-FR" b="0" i="0" dirty="0">
              <a:solidFill>
                <a:srgbClr val="222222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2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8BA9A60-B360-EAC9-412B-CDA0DF67C413}"/>
              </a:ext>
            </a:extLst>
          </p:cNvPr>
          <p:cNvSpPr txBox="1"/>
          <p:nvPr/>
        </p:nvSpPr>
        <p:spPr>
          <a:xfrm>
            <a:off x="347787" y="4763800"/>
            <a:ext cx="51097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Perspectives d’évolution</a:t>
            </a:r>
          </a:p>
        </p:txBody>
      </p:sp>
      <p:pic>
        <p:nvPicPr>
          <p:cNvPr id="8" name="Espace réservé du contenu 7" descr="Une image contenant clipart, carte, illustration&#10;&#10;Description générée automatiquement">
            <a:extLst>
              <a:ext uri="{FF2B5EF4-FFF2-40B4-BE49-F238E27FC236}">
                <a16:creationId xmlns:a16="http://schemas.microsoft.com/office/drawing/2014/main" id="{A83101D6-BDE4-4116-13ED-A65314A7B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99" y="412462"/>
            <a:ext cx="5206462" cy="4351338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E40592E-795E-41AF-FD65-812828FDDE13}"/>
              </a:ext>
            </a:extLst>
          </p:cNvPr>
          <p:cNvSpPr txBox="1"/>
          <p:nvPr/>
        </p:nvSpPr>
        <p:spPr>
          <a:xfrm>
            <a:off x="5457561" y="841953"/>
            <a:ext cx="6109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Partenariats Internationaux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S’inspirer des projets à proximité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1 visite/an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Créer des contacts qui peuvent être riches à terme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Pas d’objectif politique EU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D03A25-08C9-B169-D028-6C746D13DD5E}"/>
              </a:ext>
            </a:extLst>
          </p:cNvPr>
          <p:cNvSpPr txBox="1"/>
          <p:nvPr/>
        </p:nvSpPr>
        <p:spPr>
          <a:xfrm>
            <a:off x="5457561" y="2463624"/>
            <a:ext cx="61098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Helvetica Neue" panose="02000503000000020004" pitchFamily="2" charset="0"/>
              </a:rPr>
              <a:t>Plaidoyers nationaux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A long terme</a:t>
            </a:r>
            <a:r>
              <a:rPr lang="fr-FR" dirty="0">
                <a:effectLst/>
                <a:latin typeface="Helvetica Neue" panose="02000503000000020004" pitchFamily="2" charset="0"/>
              </a:rPr>
              <a:t>, s’investir dans les plaidoyers régionaux pour défendre les ceintures alimentaires en Belgique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 Neue" panose="02000503000000020004" pitchFamily="2" charset="0"/>
              </a:rPr>
              <a:t>Identifier un </a:t>
            </a:r>
            <a:r>
              <a:rPr lang="fr-FR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groupe de plaidoyer Bruxellois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1FD2E51-BF77-731B-F564-EE5A47C2313D}"/>
              </a:ext>
            </a:extLst>
          </p:cNvPr>
          <p:cNvSpPr txBox="1"/>
          <p:nvPr/>
        </p:nvSpPr>
        <p:spPr>
          <a:xfrm>
            <a:off x="5457561" y="3886637"/>
            <a:ext cx="63866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Recherche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Prospecter de potentiels partenaires </a:t>
            </a: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de recherche 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Prospecter de potentiels financeurs pour la recherche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Lancer une première « réunion recherche 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Participer à l’école d’été AU Bxl 2024</a:t>
            </a:r>
          </a:p>
        </p:txBody>
      </p:sp>
    </p:spTree>
    <p:extLst>
      <p:ext uri="{BB962C8B-B14F-4D97-AF65-F5344CB8AC3E}">
        <p14:creationId xmlns:p14="http://schemas.microsoft.com/office/powerpoint/2010/main" val="3232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D2C47DF7-0138-711B-6937-F3DF3D8FE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6" y="259087"/>
            <a:ext cx="2109147" cy="2303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02C9C3-36F2-1722-B4E5-C8C043873030}"/>
              </a:ext>
            </a:extLst>
          </p:cNvPr>
          <p:cNvGrpSpPr/>
          <p:nvPr/>
        </p:nvGrpSpPr>
        <p:grpSpPr>
          <a:xfrm>
            <a:off x="1936528" y="411987"/>
            <a:ext cx="2983119" cy="2983119"/>
            <a:chOff x="9103950" y="152900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218D15-AC5A-840D-3524-06E9302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50" y="152900"/>
              <a:ext cx="2983119" cy="2983119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63862C-704B-E70A-FC81-8AFD24FA24DE}"/>
                </a:ext>
              </a:extLst>
            </p:cNvPr>
            <p:cNvSpPr/>
            <p:nvPr/>
          </p:nvSpPr>
          <p:spPr>
            <a:xfrm>
              <a:off x="9536204" y="400275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17F53-4424-A95C-431E-75A646F23EA2}"/>
              </a:ext>
            </a:extLst>
          </p:cNvPr>
          <p:cNvSpPr txBox="1"/>
          <p:nvPr/>
        </p:nvSpPr>
        <p:spPr>
          <a:xfrm>
            <a:off x="-374175" y="973427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68CF93-41B3-CF76-C23C-3EAC5BA15486}"/>
              </a:ext>
            </a:extLst>
          </p:cNvPr>
          <p:cNvSpPr txBox="1"/>
          <p:nvPr/>
        </p:nvSpPr>
        <p:spPr>
          <a:xfrm flipH="1" flipV="1">
            <a:off x="0" y="0"/>
            <a:ext cx="5024578" cy="352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C05537-1ABD-9515-726B-7D731DF15F8D}"/>
              </a:ext>
            </a:extLst>
          </p:cNvPr>
          <p:cNvSpPr txBox="1"/>
          <p:nvPr/>
        </p:nvSpPr>
        <p:spPr>
          <a:xfrm>
            <a:off x="393588" y="3492455"/>
            <a:ext cx="5702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Solidifier les initiatives 2023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Devenir un contact de référence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Organiser des évènements attractifs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Apporter des bénéfices tangibles</a:t>
            </a:r>
            <a:endParaRPr lang="fr-FR" sz="20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52B045-DC8C-3001-92C0-F08AF1861F92}"/>
              </a:ext>
            </a:extLst>
          </p:cNvPr>
          <p:cNvSpPr txBox="1"/>
          <p:nvPr/>
        </p:nvSpPr>
        <p:spPr>
          <a:xfrm>
            <a:off x="5289404" y="841953"/>
            <a:ext cx="69025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Communication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1 </a:t>
            </a:r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Newsletter </a:t>
            </a:r>
            <a:r>
              <a:rPr lang="fr-FR" b="0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/ mois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22222"/>
                </a:solidFill>
                <a:latin typeface="Helvetica Neue" panose="02000503000000020004" pitchFamily="2" charset="0"/>
              </a:rPr>
              <a:t>Mails ciblés </a:t>
            </a: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: opportunités d’emploi, de formation, de financement / risques liés aux activités de nos membres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A</a:t>
            </a:r>
            <a:r>
              <a:rPr lang="fr-FR" b="1" dirty="0">
                <a:solidFill>
                  <a:srgbClr val="222222"/>
                </a:solidFill>
                <a:latin typeface="Helvetica Neue" panose="02000503000000020004" pitchFamily="2" charset="0"/>
              </a:rPr>
              <a:t>mplifier la voix de nos partenaires</a:t>
            </a: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 sur les réseaux sociaux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A explorer : communication directe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222222"/>
                </a:solidFill>
                <a:highlight>
                  <a:srgbClr val="FFFF00"/>
                </a:highlight>
                <a:latin typeface="Helvetica Neue" panose="02000503000000020004" pitchFamily="2" charset="0"/>
              </a:rPr>
              <a:t>A explorer : plateforme d’offres d’emploi ?</a:t>
            </a:r>
            <a:endParaRPr lang="fr-FR" b="1" i="0" dirty="0">
              <a:solidFill>
                <a:srgbClr val="222222"/>
              </a:solidFill>
              <a:effectLst/>
              <a:highlight>
                <a:srgbClr val="FFFF00"/>
              </a:highlight>
              <a:latin typeface="Helvetica Neue" panose="02000503000000020004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12ED132-59CB-5BB3-EF7B-9CB9394D5C12}"/>
              </a:ext>
            </a:extLst>
          </p:cNvPr>
          <p:cNvSpPr txBox="1"/>
          <p:nvPr/>
        </p:nvSpPr>
        <p:spPr>
          <a:xfrm>
            <a:off x="5351900" y="2912419"/>
            <a:ext cx="644651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Formation 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Helvetica Neue" panose="02000503000000020004" pitchFamily="2" charset="0"/>
              </a:rPr>
              <a:t>Organiser des ateliers </a:t>
            </a:r>
            <a:r>
              <a:rPr lang="fr-FR" b="1" dirty="0">
                <a:effectLst/>
                <a:latin typeface="Helvetica Neue" panose="02000503000000020004" pitchFamily="2" charset="0"/>
              </a:rPr>
              <a:t>avec des partenaires </a:t>
            </a:r>
            <a:r>
              <a:rPr lang="fr-FR" dirty="0">
                <a:effectLst/>
                <a:latin typeface="Helvetica Neue" panose="02000503000000020004" pitchFamily="2" charset="0"/>
              </a:rPr>
              <a:t>sur des sujets soulevés par plusieurs membres des réseaux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 Neue" panose="02000503000000020004" pitchFamily="2" charset="0"/>
              </a:rPr>
              <a:t>Co-financer </a:t>
            </a:r>
            <a:r>
              <a:rPr lang="fr-FR" dirty="0">
                <a:effectLst/>
                <a:latin typeface="Helvetica Neue" panose="02000503000000020004" pitchFamily="2" charset="0"/>
              </a:rPr>
              <a:t>votre accès aux formations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 Neue" panose="02000503000000020004" pitchFamily="2" charset="0"/>
              </a:rPr>
              <a:t>Financer l’accès à des </a:t>
            </a:r>
            <a:r>
              <a:rPr lang="fr-FR" b="1" dirty="0">
                <a:latin typeface="Helvetica Neue" panose="02000503000000020004" pitchFamily="2" charset="0"/>
              </a:rPr>
              <a:t>expertises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Helvetica Neue" panose="02000503000000020004" pitchFamily="2" charset="0"/>
              </a:rPr>
              <a:t>Partager les rapports de toutes les formations partenaires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effectLst/>
                <a:latin typeface="Helvetica Neue" panose="02000503000000020004" pitchFamily="2" charset="0"/>
              </a:rPr>
              <a:t>Valoriser l’expertise de</a:t>
            </a:r>
            <a:r>
              <a:rPr lang="fr-FR" b="1" dirty="0">
                <a:latin typeface="Helvetica Neue" panose="02000503000000020004" pitchFamily="2" charset="0"/>
              </a:rPr>
              <a:t>s membres</a:t>
            </a:r>
            <a:r>
              <a:rPr lang="fr-FR" dirty="0">
                <a:latin typeface="Helvetica Neue" panose="02000503000000020004" pitchFamily="2" charset="0"/>
              </a:rPr>
              <a:t> dans leur domaine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Helvetica Neue" panose="02000503000000020004" pitchFamily="2" charset="0"/>
              </a:rPr>
              <a:t>A explorer : visite groupée de terrain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Visage humain, personne, sourire, habits&#10;&#10;Description générée automatiquement">
            <a:extLst>
              <a:ext uri="{FF2B5EF4-FFF2-40B4-BE49-F238E27FC236}">
                <a16:creationId xmlns:a16="http://schemas.microsoft.com/office/drawing/2014/main" id="{D2C47DF7-0138-711B-6937-F3DF3D8FE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496" y="259087"/>
            <a:ext cx="2109147" cy="230341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302C9C3-36F2-1722-B4E5-C8C043873030}"/>
              </a:ext>
            </a:extLst>
          </p:cNvPr>
          <p:cNvGrpSpPr/>
          <p:nvPr/>
        </p:nvGrpSpPr>
        <p:grpSpPr>
          <a:xfrm>
            <a:off x="1936528" y="411987"/>
            <a:ext cx="2983119" cy="2983119"/>
            <a:chOff x="9103950" y="152900"/>
            <a:chExt cx="2983119" cy="2983119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A218D15-AC5A-840D-3524-06E93023E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3950" y="152900"/>
              <a:ext cx="2983119" cy="2983119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C263862C-704B-E70A-FC81-8AFD24FA24DE}"/>
                </a:ext>
              </a:extLst>
            </p:cNvPr>
            <p:cNvSpPr/>
            <p:nvPr/>
          </p:nvSpPr>
          <p:spPr>
            <a:xfrm>
              <a:off x="9536204" y="400275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09E17F53-4424-A95C-431E-75A646F23EA2}"/>
              </a:ext>
            </a:extLst>
          </p:cNvPr>
          <p:cNvSpPr txBox="1"/>
          <p:nvPr/>
        </p:nvSpPr>
        <p:spPr>
          <a:xfrm>
            <a:off x="-374175" y="973427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pPr algn="r"/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Communauté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68CF93-41B3-CF76-C23C-3EAC5BA15486}"/>
              </a:ext>
            </a:extLst>
          </p:cNvPr>
          <p:cNvSpPr txBox="1"/>
          <p:nvPr/>
        </p:nvSpPr>
        <p:spPr>
          <a:xfrm flipH="1" flipV="1">
            <a:off x="0" y="0"/>
            <a:ext cx="5024578" cy="3523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C05537-1ABD-9515-726B-7D731DF15F8D}"/>
              </a:ext>
            </a:extLst>
          </p:cNvPr>
          <p:cNvSpPr txBox="1"/>
          <p:nvPr/>
        </p:nvSpPr>
        <p:spPr>
          <a:xfrm>
            <a:off x="393588" y="3492455"/>
            <a:ext cx="5702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Solidifier les initiatives 2023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Devenir un contact de référence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Organiser des évènements attractifs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Apporter des bénéfices tangibles</a:t>
            </a:r>
            <a:endParaRPr lang="fr-FR" sz="2000" b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C52B045-DC8C-3001-92C0-F08AF1861F92}"/>
              </a:ext>
            </a:extLst>
          </p:cNvPr>
          <p:cNvSpPr txBox="1"/>
          <p:nvPr/>
        </p:nvSpPr>
        <p:spPr>
          <a:xfrm>
            <a:off x="5289404" y="841953"/>
            <a:ext cx="6902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 err="1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Evenementiel</a:t>
            </a:r>
            <a:endParaRPr lang="fr-FR" b="1" i="0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Nourrir Bruxelles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Un parcours vélo entre-champs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Une projection « La Belle Ville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Un débat politique sur l’avenir de l’AU à Bxl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U</a:t>
            </a: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ne </a:t>
            </a:r>
            <a:r>
              <a:rPr lang="fr-FR" b="1" dirty="0" err="1">
                <a:solidFill>
                  <a:srgbClr val="222222"/>
                </a:solidFill>
                <a:latin typeface="Helvetica Neue" panose="02000503000000020004" pitchFamily="2" charset="0"/>
              </a:rPr>
              <a:t>Esti</a:t>
            </a:r>
            <a:r>
              <a:rPr lang="fr-FR" b="1" dirty="0">
                <a:solidFill>
                  <a:srgbClr val="222222"/>
                </a:solidFill>
                <a:latin typeface="Helvetica Neue" panose="02000503000000020004" pitchFamily="2" charset="0"/>
              </a:rPr>
              <a:t>-Fête </a:t>
            </a: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(</a:t>
            </a:r>
            <a:r>
              <a:rPr lang="fr-FR" i="1" dirty="0">
                <a:solidFill>
                  <a:srgbClr val="222222"/>
                </a:solidFill>
                <a:highlight>
                  <a:srgbClr val="FFFF00"/>
                </a:highlight>
                <a:latin typeface="Helvetica Neue" panose="02000503000000020004" pitchFamily="2" charset="0"/>
              </a:rPr>
              <a:t>contactez-moi!)</a:t>
            </a:r>
            <a:endParaRPr lang="fr-FR" dirty="0">
              <a:solidFill>
                <a:srgbClr val="222222"/>
              </a:solidFill>
              <a:highlight>
                <a:srgbClr val="FFFF00"/>
              </a:highlight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Université d’été </a:t>
            </a:r>
            <a:r>
              <a:rPr lang="fr-FR" i="0" dirty="0">
                <a:solidFill>
                  <a:srgbClr val="222222"/>
                </a:solidFill>
                <a:effectLst/>
                <a:latin typeface="Helvetica Neue" panose="02000503000000020004" pitchFamily="2" charset="0"/>
              </a:rPr>
              <a:t>de l’AU à Bruxelles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222222"/>
                </a:solidFill>
                <a:latin typeface="Helvetica Neue" panose="02000503000000020004" pitchFamily="2" charset="0"/>
              </a:rPr>
              <a:t>...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71A4FE-8164-C394-71D2-E29E58F199F9}"/>
              </a:ext>
            </a:extLst>
          </p:cNvPr>
          <p:cNvSpPr txBox="1"/>
          <p:nvPr/>
        </p:nvSpPr>
        <p:spPr>
          <a:xfrm>
            <a:off x="5289404" y="3247626"/>
            <a:ext cx="67154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Partage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i="0" dirty="0">
                <a:effectLst/>
                <a:latin typeface="Helvetica Neue" panose="02000503000000020004" pitchFamily="2" charset="0"/>
              </a:rPr>
              <a:t>Avancer sur la question de la logistique régionale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dirty="0">
                <a:latin typeface="Helvetica Neue" panose="02000503000000020004" pitchFamily="2" charset="0"/>
              </a:rPr>
              <a:t>Faire évoluer </a:t>
            </a:r>
            <a:r>
              <a:rPr lang="fr-FR" b="1" dirty="0">
                <a:latin typeface="Helvetica Neue" panose="02000503000000020004" pitchFamily="2" charset="0"/>
              </a:rPr>
              <a:t>l’Espace-Membre</a:t>
            </a:r>
            <a:r>
              <a:rPr lang="fr-FR" dirty="0">
                <a:latin typeface="Helvetica Neue" panose="02000503000000020004" pitchFamily="2" charset="0"/>
              </a:rPr>
              <a:t> vers plus d’utilité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latin typeface="Helvetica Neue" panose="02000503000000020004" pitchFamily="2" charset="0"/>
              </a:rPr>
              <a:t>Soutien concret </a:t>
            </a:r>
            <a:r>
              <a:rPr lang="fr-FR" dirty="0">
                <a:latin typeface="Helvetica Neue" panose="02000503000000020004" pitchFamily="2" charset="0"/>
              </a:rPr>
              <a:t>(temps, argent…) aux initiatives communes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  <a:latin typeface="Helvetica Neue" panose="02000503000000020004" pitchFamily="2" charset="0"/>
              </a:rPr>
              <a:t>A explorer: quelles pistes au niveau local (biodéchets)?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F0BC05-6775-EDBF-812C-808A49D8E916}"/>
              </a:ext>
            </a:extLst>
          </p:cNvPr>
          <p:cNvSpPr txBox="1"/>
          <p:nvPr/>
        </p:nvSpPr>
        <p:spPr>
          <a:xfrm>
            <a:off x="5289404" y="4843324"/>
            <a:ext cx="67154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b="1" i="0" dirty="0">
                <a:solidFill>
                  <a:srgbClr val="C00000"/>
                </a:solidFill>
                <a:effectLst/>
                <a:latin typeface="Helvetica Neue" panose="02000503000000020004" pitchFamily="2" charset="0"/>
              </a:rPr>
              <a:t>Données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i="0" dirty="0">
                <a:effectLst/>
                <a:latin typeface="Helvetica Neue" panose="02000503000000020004" pitchFamily="2" charset="0"/>
              </a:rPr>
              <a:t>Devenir une </a:t>
            </a:r>
            <a:r>
              <a:rPr lang="fr-FR" b="1" i="0" dirty="0">
                <a:effectLst/>
                <a:latin typeface="Helvetica Neue" panose="02000503000000020004" pitchFamily="2" charset="0"/>
              </a:rPr>
              <a:t>référenc</a:t>
            </a:r>
            <a:r>
              <a:rPr lang="fr-FR" b="1" dirty="0">
                <a:latin typeface="Helvetica Neue" panose="02000503000000020004" pitchFamily="2" charset="0"/>
              </a:rPr>
              <a:t>e pour les données sur l’AU </a:t>
            </a:r>
            <a:r>
              <a:rPr lang="fr-FR" dirty="0">
                <a:latin typeface="Helvetica Neue" panose="02000503000000020004" pitchFamily="2" charset="0"/>
              </a:rPr>
              <a:t>à Bxl</a:t>
            </a:r>
            <a:endParaRPr lang="fr-FR" i="0" dirty="0">
              <a:effectLst/>
              <a:latin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b="1" dirty="0">
                <a:highlight>
                  <a:srgbClr val="FFFF00"/>
                </a:highlight>
                <a:latin typeface="Helvetica Neue" panose="02000503000000020004" pitchFamily="2" charset="0"/>
              </a:rPr>
              <a:t>A explorer : valorisation des activités non productrices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fr-FR" b="0" i="0" dirty="0">
              <a:solidFill>
                <a:srgbClr val="C00000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55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DD26665-82A2-DC4C-4058-98E095168550}"/>
              </a:ext>
            </a:extLst>
          </p:cNvPr>
          <p:cNvSpPr txBox="1"/>
          <p:nvPr/>
        </p:nvSpPr>
        <p:spPr>
          <a:xfrm>
            <a:off x="-2390503" y="2011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7C05537-1ABD-9515-726B-7D731DF15F8D}"/>
              </a:ext>
            </a:extLst>
          </p:cNvPr>
          <p:cNvSpPr txBox="1"/>
          <p:nvPr/>
        </p:nvSpPr>
        <p:spPr>
          <a:xfrm>
            <a:off x="393588" y="3492455"/>
            <a:ext cx="5702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X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2000" b="1" dirty="0">
                <a:solidFill>
                  <a:srgbClr val="C93627"/>
                </a:solidFill>
              </a:rPr>
              <a:t>x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>
              <a:solidFill>
                <a:srgbClr val="C93627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2000" b="1" dirty="0"/>
          </a:p>
        </p:txBody>
      </p:sp>
      <p:pic>
        <p:nvPicPr>
          <p:cNvPr id="2" name="Image 1" descr="Une image contenant sourire, Visage humain, personne, lèvre&#10;&#10;Description générée automatiquement">
            <a:extLst>
              <a:ext uri="{FF2B5EF4-FFF2-40B4-BE49-F238E27FC236}">
                <a16:creationId xmlns:a16="http://schemas.microsoft.com/office/drawing/2014/main" id="{FC39735B-80CB-CA5D-F1B1-CC25A6B487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/>
          <a:stretch/>
        </p:blipFill>
        <p:spPr>
          <a:xfrm flipH="1">
            <a:off x="2439888" y="361870"/>
            <a:ext cx="1975194" cy="201914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F4D07CC8-8519-7725-BB65-038CED212213}"/>
              </a:ext>
            </a:extLst>
          </p:cNvPr>
          <p:cNvGrpSpPr/>
          <p:nvPr/>
        </p:nvGrpSpPr>
        <p:grpSpPr>
          <a:xfrm>
            <a:off x="104931" y="461937"/>
            <a:ext cx="2983119" cy="2983119"/>
            <a:chOff x="104931" y="179882"/>
            <a:chExt cx="2983119" cy="298311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EACB8BD-EE9F-5A78-EAFD-642DEA990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31" y="179882"/>
              <a:ext cx="2983119" cy="2983119"/>
            </a:xfrm>
            <a:prstGeom prst="rect">
              <a:avLst/>
            </a:prstGeom>
          </p:spPr>
        </p:pic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DD08EAB-851E-E371-2B5E-F5AAF9730977}"/>
                </a:ext>
              </a:extLst>
            </p:cNvPr>
            <p:cNvSpPr/>
            <p:nvPr/>
          </p:nvSpPr>
          <p:spPr>
            <a:xfrm>
              <a:off x="352306" y="427257"/>
              <a:ext cx="2488367" cy="2488367"/>
            </a:xfrm>
            <a:prstGeom prst="ellipse">
              <a:avLst/>
            </a:prstGeom>
            <a:solidFill>
              <a:srgbClr val="F2ECE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04C451CB-09D6-94CA-F60C-3EDCBD370C83}"/>
              </a:ext>
            </a:extLst>
          </p:cNvPr>
          <p:cNvSpPr txBox="1"/>
          <p:nvPr/>
        </p:nvSpPr>
        <p:spPr>
          <a:xfrm>
            <a:off x="687815" y="983999"/>
            <a:ext cx="4710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Pôle </a:t>
            </a:r>
          </a:p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Plaidoyer</a:t>
            </a:r>
          </a:p>
        </p:txBody>
      </p:sp>
    </p:spTree>
    <p:extLst>
      <p:ext uri="{BB962C8B-B14F-4D97-AF65-F5344CB8AC3E}">
        <p14:creationId xmlns:p14="http://schemas.microsoft.com/office/powerpoint/2010/main" val="406250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F54F3A4-4FC8-972D-7741-4D2D7CC5C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9" y="0"/>
            <a:ext cx="1133066" cy="1133066"/>
          </a:xfrm>
          <a:prstGeom prst="rect">
            <a:avLst/>
          </a:prstGeom>
        </p:spPr>
      </p:pic>
      <p:pic>
        <p:nvPicPr>
          <p:cNvPr id="20" name="Image 19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2D38B203-942A-E26C-1663-B95F4F0AB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93" y="1236009"/>
            <a:ext cx="1152649" cy="105131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52CE153-BFD4-2567-A3B8-7528C9699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6" y="398490"/>
            <a:ext cx="2405781" cy="5585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01FDFDA-A9AD-F6F8-5C46-F63C9576C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6" y="4751829"/>
            <a:ext cx="1080000" cy="108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6624BB0-E47A-AB30-BEAE-4DFFE7724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2" y="5526454"/>
            <a:ext cx="1617340" cy="108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57B6294-7CBB-ED1B-5FC4-E5C0A6BD8D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" b="6453"/>
          <a:stretch/>
        </p:blipFill>
        <p:spPr>
          <a:xfrm>
            <a:off x="9365492" y="2381107"/>
            <a:ext cx="1256523" cy="10103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79BF2F4-0905-FE77-A76D-8C9B4A3600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1" y="5568505"/>
            <a:ext cx="1652695" cy="69260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14D3DAE-3CE4-14BC-5381-6C0DFDDC4C5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2" b="24748"/>
          <a:stretch/>
        </p:blipFill>
        <p:spPr>
          <a:xfrm>
            <a:off x="2015977" y="5850516"/>
            <a:ext cx="2179639" cy="83237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D5E08AE-CE30-67B6-9512-BD493A8E2C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37" y="1706670"/>
            <a:ext cx="1521613" cy="15216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80DC7477-DCF8-5FD4-7263-216B518BF4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794" y="842320"/>
            <a:ext cx="1080000" cy="1080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38575C2-1D5C-4CC2-BBEA-2B1A996A00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4" y="250912"/>
            <a:ext cx="2228924" cy="69221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AD2538AB-0523-1412-B784-AB1D9B1207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7" y="5412791"/>
            <a:ext cx="1270101" cy="127010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08FE6807-52C3-45CA-5295-729CA0854D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17" y="3789954"/>
            <a:ext cx="1540596" cy="90702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037B59B5-5ACC-98A2-9AE8-AA2DD1F9F2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826" y="4872791"/>
            <a:ext cx="1080000" cy="10800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412EA8D-4104-7CD9-19C1-CF833CA61E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72" y="172188"/>
            <a:ext cx="1867388" cy="76562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12D257F6-CADE-1BD5-9A37-C77213D0AAE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623" y="1045397"/>
            <a:ext cx="1080000" cy="1080000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E0B80D9A-A9CD-D990-6AB1-A82826CB0A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0" y="1142005"/>
            <a:ext cx="904293" cy="904293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3B9E510D-1C77-85E7-B720-B9012990D4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01" y="5721108"/>
            <a:ext cx="1080000" cy="1080000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2E73538D-F4B6-658A-F44C-5046ED255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1" y="2793575"/>
            <a:ext cx="1080000" cy="1080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7C816A5-C526-065A-6D12-0854EA6CDF0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91" y="966298"/>
            <a:ext cx="1080997" cy="1080000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6B314EB3-5F5D-D12F-A043-91830CE93FC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903" y="2776189"/>
            <a:ext cx="1080000" cy="1080000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871553E5-15E0-53A1-222D-A4FAD376B01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361" y="4446454"/>
            <a:ext cx="1080000" cy="108000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C5BBD4E-7AF3-3645-8CDC-252B733F6C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651" y="2356423"/>
            <a:ext cx="1080000" cy="10800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346FA5E-3B0E-8C68-5B37-CED0D99BE9B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51" y="3579091"/>
            <a:ext cx="1080000" cy="108000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546A382D-0C22-3A0A-6E39-78A6B1F67F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518" y="1946745"/>
            <a:ext cx="1690800" cy="1693660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0272DDA7-20C6-313D-4A95-E47C22F0EA6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9" y="3777534"/>
            <a:ext cx="1396158" cy="1396158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92B201B-1269-D417-797C-5B0B0B1A18A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66" y="2199646"/>
            <a:ext cx="2983119" cy="298311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35D5E6D-7F6F-5EA4-3DD7-9B780648F1EB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588" y="1310652"/>
            <a:ext cx="1005179" cy="10051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CD1E9D7-85FB-85D6-83E9-F58B1855E98F}"/>
              </a:ext>
            </a:extLst>
          </p:cNvPr>
          <p:cNvSpPr txBox="1"/>
          <p:nvPr/>
        </p:nvSpPr>
        <p:spPr>
          <a:xfrm>
            <a:off x="1893565" y="4604237"/>
            <a:ext cx="1764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Courtileke</a:t>
            </a:r>
            <a:r>
              <a:rPr lang="fr-BE" dirty="0">
                <a:latin typeface="Agency FB" panose="020B0503020202020204" pitchFamily="34" charset="0"/>
              </a:rPr>
              <a:t> </a:t>
            </a:r>
            <a:r>
              <a:rPr lang="fr-BE" dirty="0" err="1">
                <a:latin typeface="Agency FB" panose="020B0503020202020204" pitchFamily="34" charset="0"/>
              </a:rPr>
              <a:t>asbl</a:t>
            </a:r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3C7F6B-546E-B435-2A02-F38923B7DADA}"/>
              </a:ext>
            </a:extLst>
          </p:cNvPr>
          <p:cNvSpPr txBox="1"/>
          <p:nvPr/>
        </p:nvSpPr>
        <p:spPr>
          <a:xfrm>
            <a:off x="9433229" y="3788777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Sherwood</a:t>
            </a:r>
          </a:p>
        </p:txBody>
      </p:sp>
      <p:pic>
        <p:nvPicPr>
          <p:cNvPr id="1026" name="Picture 2" descr="Accueil | Houblons de Bruxelles">
            <a:extLst>
              <a:ext uri="{FF2B5EF4-FFF2-40B4-BE49-F238E27FC236}">
                <a16:creationId xmlns:a16="http://schemas.microsoft.com/office/drawing/2014/main" id="{4D1D9B7B-7A4A-3C45-1B30-8D07253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65" y="5506979"/>
            <a:ext cx="1395644" cy="135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urtileke asbl">
            <a:extLst>
              <a:ext uri="{FF2B5EF4-FFF2-40B4-BE49-F238E27FC236}">
                <a16:creationId xmlns:a16="http://schemas.microsoft.com/office/drawing/2014/main" id="{B1DBC012-83EF-2DB0-2C6A-1035E96F9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757" y="250912"/>
            <a:ext cx="1210322" cy="121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70A1E0-9CB1-60B5-3383-010B81D840DE}"/>
              </a:ext>
            </a:extLst>
          </p:cNvPr>
          <p:cNvSpPr txBox="1"/>
          <p:nvPr/>
        </p:nvSpPr>
        <p:spPr>
          <a:xfrm>
            <a:off x="3029831" y="1276568"/>
            <a:ext cx="169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latin typeface="Agency FB" panose="020B0503020202020204" pitchFamily="34" charset="0"/>
              </a:rPr>
              <a:t>Panier de colocs</a:t>
            </a:r>
          </a:p>
        </p:txBody>
      </p:sp>
      <p:pic>
        <p:nvPicPr>
          <p:cNvPr id="6" name="Image 5" descr="Une image contenant Police, écriture manuscrite, blanc, Graphique&#10;&#10;Description générée automatiquement">
            <a:extLst>
              <a:ext uri="{FF2B5EF4-FFF2-40B4-BE49-F238E27FC236}">
                <a16:creationId xmlns:a16="http://schemas.microsoft.com/office/drawing/2014/main" id="{60BA608B-F6F8-0B61-0F23-E1D7D413C52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578" y="3613935"/>
            <a:ext cx="1080150" cy="1010313"/>
          </a:xfrm>
          <a:prstGeom prst="rect">
            <a:avLst/>
          </a:prstGeom>
        </p:spPr>
      </p:pic>
      <p:pic>
        <p:nvPicPr>
          <p:cNvPr id="10" name="Picture 2" descr="Accueil - Nos Oignons ASBL">
            <a:extLst>
              <a:ext uri="{FF2B5EF4-FFF2-40B4-BE49-F238E27FC236}">
                <a16:creationId xmlns:a16="http://schemas.microsoft.com/office/drawing/2014/main" id="{D270C299-5D2E-455A-1632-5DAC044F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06" y="2132632"/>
            <a:ext cx="1396159" cy="11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0FCD880-5D1D-4F0D-AE68-1D110ACBBC09}"/>
              </a:ext>
            </a:extLst>
          </p:cNvPr>
          <p:cNvSpPr txBox="1"/>
          <p:nvPr/>
        </p:nvSpPr>
        <p:spPr>
          <a:xfrm>
            <a:off x="5870100" y="5407033"/>
            <a:ext cx="2377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Agency FB" panose="020B0503020202020204" pitchFamily="34" charset="0"/>
              </a:rPr>
              <a:t>Bluëtte</a:t>
            </a:r>
            <a:endParaRPr lang="fr-BE" dirty="0">
              <a:latin typeface="Agency FB" panose="020B0503020202020204" pitchFamily="34" charset="0"/>
            </a:endParaRPr>
          </a:p>
        </p:txBody>
      </p:sp>
      <p:pic>
        <p:nvPicPr>
          <p:cNvPr id="5" name="Image 4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23CE10CD-6878-CE5A-894C-73F41100CF6A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95" y="1187871"/>
            <a:ext cx="5411396" cy="541139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8FD125EA-D3CC-426E-38AA-FC089BBA5641}"/>
              </a:ext>
            </a:extLst>
          </p:cNvPr>
          <p:cNvSpPr txBox="1"/>
          <p:nvPr/>
        </p:nvSpPr>
        <p:spPr>
          <a:xfrm>
            <a:off x="5493898" y="4367108"/>
            <a:ext cx="13260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2024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2A50C-3153-902F-F73D-6767A55488BC}"/>
              </a:ext>
            </a:extLst>
          </p:cNvPr>
          <p:cNvSpPr/>
          <p:nvPr/>
        </p:nvSpPr>
        <p:spPr>
          <a:xfrm>
            <a:off x="206961" y="0"/>
            <a:ext cx="12393161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862227-95E2-A0A3-1B29-2E978912B2C6}"/>
              </a:ext>
            </a:extLst>
          </p:cNvPr>
          <p:cNvSpPr txBox="1"/>
          <p:nvPr/>
        </p:nvSpPr>
        <p:spPr>
          <a:xfrm>
            <a:off x="5187589" y="5100844"/>
            <a:ext cx="4710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solidFill>
                  <a:srgbClr val="C93627"/>
                </a:solidFill>
                <a:latin typeface="Bernard MT Condensed" panose="02050806060905020404" pitchFamily="18" charset="77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5359138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412</Words>
  <Application>Microsoft Macintosh PowerPoint</Application>
  <PresentationFormat>Grand écran</PresentationFormat>
  <Paragraphs>99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Agency FB</vt:lpstr>
      <vt:lpstr>Arial</vt:lpstr>
      <vt:lpstr>Bernard MT Condensed</vt:lpstr>
      <vt:lpstr>Calibri</vt:lpstr>
      <vt:lpstr>Calibri Light</vt:lpstr>
      <vt:lpstr>Helvetica Neue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Gaëtane FédéAU</dc:creator>
  <cp:lastModifiedBy>LS Hmn</cp:lastModifiedBy>
  <cp:revision>52</cp:revision>
  <dcterms:created xsi:type="dcterms:W3CDTF">2023-01-31T12:51:32Z</dcterms:created>
  <dcterms:modified xsi:type="dcterms:W3CDTF">2024-02-21T17:46:32Z</dcterms:modified>
</cp:coreProperties>
</file>